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9" r:id="rId16"/>
    <p:sldId id="274" r:id="rId17"/>
    <p:sldId id="275" r:id="rId18"/>
    <p:sldId id="277" r:id="rId19"/>
    <p:sldId id="278" r:id="rId20"/>
    <p:sldId id="257" r:id="rId21"/>
    <p:sldId id="259" r:id="rId22"/>
    <p:sldId id="258" r:id="rId23"/>
    <p:sldId id="260"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6"/>
    <a:srgbClr val="007033"/>
    <a:srgbClr val="FFCC66"/>
    <a:srgbClr val="990099"/>
    <a:srgbClr val="CC0099"/>
    <a:srgbClr val="FE9202"/>
    <a:srgbClr val="6C1A00"/>
    <a:srgbClr val="00AACC"/>
    <a:srgbClr val="5EEC3C"/>
    <a:srgbClr val="1D3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08" y="117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ECBC62-02D0-4FAC-8918-2C3D834885F9}" type="datetimeFigureOut">
              <a:rPr lang="en-US" smtClean="0"/>
              <a:t>11/19/2019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2C46E-BFDE-4A95-9BA6-92DFB92C3E62}" type="slidenum">
              <a:rPr lang="en-US" smtClean="0"/>
              <a:t>‹#›</a:t>
            </a:fld>
            <a:endParaRPr lang="en-US"/>
          </a:p>
        </p:txBody>
      </p:sp>
    </p:spTree>
    <p:extLst>
      <p:ext uri="{BB962C8B-B14F-4D97-AF65-F5344CB8AC3E}">
        <p14:creationId xmlns:p14="http://schemas.microsoft.com/office/powerpoint/2010/main" val="9934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7813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dba13da5_1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g3dba13da5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1190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dba13da5_1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g3dba13da5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171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dba13da5_1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g3dba13da5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3693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44585c4a3_2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44585c4a3_2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3403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44585c4a3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44585c4a3_2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194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44585c4a3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44585c4a3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9994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dba13da5_1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g3dba13da5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261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dba13da5_1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g3dba13da5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499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23</a:t>
            </a:fld>
            <a:endParaRPr lang="en-US"/>
          </a:p>
        </p:txBody>
      </p:sp>
    </p:spTree>
    <p:extLst>
      <p:ext uri="{BB962C8B-B14F-4D97-AF65-F5344CB8AC3E}">
        <p14:creationId xmlns:p14="http://schemas.microsoft.com/office/powerpoint/2010/main" val="197164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dba13da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g3dba13da5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580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dba13da5_1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g3dba13da5_1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2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dba13da5_1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g3dba13da5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618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dba13da5_1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g3dba13da5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385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dba13da5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g3dba13da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35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dba13da5_1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g3dba13da5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3193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dba13da5_1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g3dba13da5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39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dba13da5_1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g3dba13da5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6463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724455"/>
            <a:ext cx="8246070" cy="1068935"/>
          </a:xfrm>
          <a:noFill/>
          <a:effectLst>
            <a:outerShdw blurRad="50800" dist="38100" dir="2700000" algn="tl" rotWithShape="0">
              <a:prstClr val="black">
                <a:alpha val="40000"/>
              </a:prstClr>
            </a:outerShdw>
          </a:effectLst>
        </p:spPr>
        <p:txBody>
          <a:bodyPr>
            <a:normAutofit/>
          </a:bodyPr>
          <a:lstStyle>
            <a:lvl1pPr algn="l">
              <a:defRPr sz="3600">
                <a:solidFill>
                  <a:srgbClr val="003296"/>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3946095"/>
            <a:ext cx="8246070" cy="381763"/>
          </a:xfrm>
        </p:spPr>
        <p:txBody>
          <a:bodyPr>
            <a:normAutofit/>
          </a:bodyPr>
          <a:lstStyle>
            <a:lvl1pPr marL="0" indent="0" algn="l">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8844C640-86DB-4A34-BDD8-49B9CE3998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lip Art and Text" type="clipArtAndTx">
  <p:cSld name="Title, Clip Art and Tex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609600" y="228600"/>
            <a:ext cx="7772400" cy="857250"/>
          </a:xfrm>
          <a:prstGeom prst="rect">
            <a:avLst/>
          </a:prstGeom>
          <a:noFill/>
          <a:ln>
            <a:noFill/>
          </a:ln>
        </p:spPr>
        <p:txBody>
          <a:bodyPr spcFirstLastPara="1" wrap="square" lIns="91425" tIns="91425" rIns="91425" bIns="91425" anchor="b" anchorCtr="0"/>
          <a:lstStyle>
            <a:lvl1pPr lvl="0" algn="l" rtl="0">
              <a:spcBef>
                <a:spcPts val="0"/>
              </a:spcBef>
              <a:spcAft>
                <a:spcPts val="0"/>
              </a:spcAft>
              <a:buClr>
                <a:schemeClr val="accent1"/>
              </a:buClr>
              <a:buSzPts val="4000"/>
              <a:buFont typeface="Questrial"/>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43" name="Google Shape;43;p8"/>
          <p:cNvSpPr>
            <a:spLocks noGrp="1"/>
          </p:cNvSpPr>
          <p:nvPr>
            <p:ph type="clipArt" idx="2"/>
          </p:nvPr>
        </p:nvSpPr>
        <p:spPr>
          <a:xfrm>
            <a:off x="838200" y="1428750"/>
            <a:ext cx="3810000" cy="3086100"/>
          </a:xfrm>
          <a:prstGeom prst="rect">
            <a:avLst/>
          </a:prstGeom>
          <a:noFill/>
          <a:ln>
            <a:noFill/>
          </a:ln>
        </p:spPr>
      </p:sp>
      <p:sp>
        <p:nvSpPr>
          <p:cNvPr id="44" name="Google Shape;44;p8"/>
          <p:cNvSpPr txBox="1">
            <a:spLocks noGrp="1"/>
          </p:cNvSpPr>
          <p:nvPr>
            <p:ph type="body" idx="1"/>
          </p:nvPr>
        </p:nvSpPr>
        <p:spPr>
          <a:xfrm>
            <a:off x="4800600" y="1428750"/>
            <a:ext cx="3810000" cy="3086100"/>
          </a:xfrm>
          <a:prstGeom prst="rect">
            <a:avLst/>
          </a:prstGeom>
          <a:noFill/>
          <a:ln>
            <a:noFill/>
          </a:ln>
        </p:spPr>
        <p:txBody>
          <a:bodyPr spcFirstLastPara="1" wrap="square" lIns="91425" tIns="91425" rIns="91425" bIns="91425" anchor="t" anchorCtr="0"/>
          <a:lstStyle>
            <a:lvl1pPr marL="342900" lvl="0" indent="-323850" algn="l" rtl="0">
              <a:spcBef>
                <a:spcPts val="360"/>
              </a:spcBef>
              <a:spcAft>
                <a:spcPts val="0"/>
              </a:spcAft>
              <a:buClr>
                <a:schemeClr val="accent1"/>
              </a:buClr>
              <a:buSzPts val="3200"/>
              <a:buFont typeface="Noto Symbol"/>
              <a:buChar char="○"/>
              <a:defRPr/>
            </a:lvl1pPr>
            <a:lvl2pPr marL="685800" lvl="1" indent="-304800" algn="l" rtl="0">
              <a:spcBef>
                <a:spcPts val="330"/>
              </a:spcBef>
              <a:spcAft>
                <a:spcPts val="0"/>
              </a:spcAft>
              <a:buClr>
                <a:schemeClr val="accent1"/>
              </a:buClr>
              <a:buSzPts val="2800"/>
              <a:buFont typeface="Noto Symbol"/>
              <a:buChar char="○"/>
              <a:defRPr/>
            </a:lvl2pPr>
            <a:lvl3pPr marL="1028700" lvl="2" indent="-285750" algn="l" rtl="0">
              <a:spcBef>
                <a:spcPts val="300"/>
              </a:spcBef>
              <a:spcAft>
                <a:spcPts val="0"/>
              </a:spcAft>
              <a:buClr>
                <a:schemeClr val="accent1"/>
              </a:buClr>
              <a:buSzPts val="2400"/>
              <a:buFont typeface="Noto Symbol"/>
              <a:buChar char="○"/>
              <a:defRPr/>
            </a:lvl3pPr>
            <a:lvl4pPr marL="1371600" lvl="3" indent="-266700" algn="l" rtl="0">
              <a:spcBef>
                <a:spcPts val="270"/>
              </a:spcBef>
              <a:spcAft>
                <a:spcPts val="0"/>
              </a:spcAft>
              <a:buClr>
                <a:schemeClr val="accent1"/>
              </a:buClr>
              <a:buSzPts val="2000"/>
              <a:buFont typeface="Noto Symbol"/>
              <a:buChar char="○"/>
              <a:defRPr/>
            </a:lvl4pPr>
            <a:lvl5pPr marL="1714500" lvl="4" indent="-266700" algn="l" rtl="0">
              <a:spcBef>
                <a:spcPts val="240"/>
              </a:spcBef>
              <a:spcAft>
                <a:spcPts val="0"/>
              </a:spcAft>
              <a:buClr>
                <a:schemeClr val="accent1"/>
              </a:buClr>
              <a:buSzPts val="2000"/>
              <a:buFont typeface="Noto Symbol"/>
              <a:buChar char="○"/>
              <a:defRPr/>
            </a:lvl5pPr>
            <a:lvl6pPr marL="2057400" lvl="5" indent="-266700" algn="l" rtl="0">
              <a:spcBef>
                <a:spcPts val="210"/>
              </a:spcBef>
              <a:spcAft>
                <a:spcPts val="0"/>
              </a:spcAft>
              <a:buClr>
                <a:schemeClr val="accent1"/>
              </a:buClr>
              <a:buSzPts val="2000"/>
              <a:buFont typeface="Noto Symbol"/>
              <a:buChar char="○"/>
              <a:defRPr/>
            </a:lvl6pPr>
            <a:lvl7pPr marL="2400300" lvl="6" indent="-266700" algn="l" rtl="0">
              <a:spcBef>
                <a:spcPts val="210"/>
              </a:spcBef>
              <a:spcAft>
                <a:spcPts val="0"/>
              </a:spcAft>
              <a:buClr>
                <a:schemeClr val="accent1"/>
              </a:buClr>
              <a:buSzPts val="2000"/>
              <a:buFont typeface="Noto Symbol"/>
              <a:buChar char="○"/>
              <a:defRPr/>
            </a:lvl7pPr>
            <a:lvl8pPr marL="2743200" lvl="7" indent="-266700" algn="l" rtl="0">
              <a:spcBef>
                <a:spcPts val="210"/>
              </a:spcBef>
              <a:spcAft>
                <a:spcPts val="0"/>
              </a:spcAft>
              <a:buClr>
                <a:schemeClr val="accent1"/>
              </a:buClr>
              <a:buSzPts val="2000"/>
              <a:buFont typeface="Noto Symbol"/>
              <a:buChar char="○"/>
              <a:defRPr/>
            </a:lvl8pPr>
            <a:lvl9pPr marL="3086100" lvl="8" indent="-266700" algn="l" rtl="0">
              <a:spcBef>
                <a:spcPts val="210"/>
              </a:spcBef>
              <a:spcAft>
                <a:spcPts val="0"/>
              </a:spcAft>
              <a:buClr>
                <a:schemeClr val="accent1"/>
              </a:buClr>
              <a:buSzPts val="2000"/>
              <a:buFont typeface="Noto Symbol"/>
              <a:buChar char="○"/>
              <a:defRPr/>
            </a:lvl9pPr>
          </a:lstStyle>
          <a:p>
            <a:endParaRPr/>
          </a:p>
        </p:txBody>
      </p:sp>
    </p:spTree>
    <p:extLst>
      <p:ext uri="{BB962C8B-B14F-4D97-AF65-F5344CB8AC3E}">
        <p14:creationId xmlns:p14="http://schemas.microsoft.com/office/powerpoint/2010/main" val="2371750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609600" y="228600"/>
            <a:ext cx="7772400" cy="857250"/>
          </a:xfrm>
          <a:prstGeom prst="rect">
            <a:avLst/>
          </a:prstGeom>
          <a:noFill/>
          <a:ln>
            <a:noFill/>
          </a:ln>
        </p:spPr>
        <p:txBody>
          <a:bodyPr spcFirstLastPara="1" wrap="square" lIns="91425" tIns="91425" rIns="91425" bIns="91425" anchor="b" anchorCtr="0"/>
          <a:lstStyle>
            <a:lvl1pPr lvl="0" algn="l" rtl="0">
              <a:spcBef>
                <a:spcPts val="0"/>
              </a:spcBef>
              <a:spcAft>
                <a:spcPts val="0"/>
              </a:spcAft>
              <a:buClr>
                <a:schemeClr val="accent1"/>
              </a:buClr>
              <a:buSzPts val="4000"/>
              <a:buFont typeface="Questrial"/>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47" name="Google Shape;47;p9"/>
          <p:cNvSpPr txBox="1">
            <a:spLocks noGrp="1"/>
          </p:cNvSpPr>
          <p:nvPr>
            <p:ph type="body" idx="1"/>
          </p:nvPr>
        </p:nvSpPr>
        <p:spPr>
          <a:xfrm>
            <a:off x="838200" y="1428750"/>
            <a:ext cx="3810000" cy="3086100"/>
          </a:xfrm>
          <a:prstGeom prst="rect">
            <a:avLst/>
          </a:prstGeom>
          <a:noFill/>
          <a:ln>
            <a:noFill/>
          </a:ln>
        </p:spPr>
        <p:txBody>
          <a:bodyPr spcFirstLastPara="1" wrap="square" lIns="91425" tIns="91425" rIns="91425" bIns="91425" anchor="t" anchorCtr="0"/>
          <a:lstStyle>
            <a:lvl1pPr marL="342900" lvl="0" indent="-323850" algn="l" rtl="0">
              <a:spcBef>
                <a:spcPts val="360"/>
              </a:spcBef>
              <a:spcAft>
                <a:spcPts val="0"/>
              </a:spcAft>
              <a:buClr>
                <a:schemeClr val="accent1"/>
              </a:buClr>
              <a:buSzPts val="3200"/>
              <a:buFont typeface="Noto Symbol"/>
              <a:buChar char="○"/>
              <a:defRPr/>
            </a:lvl1pPr>
            <a:lvl2pPr marL="685800" lvl="1" indent="-304800" algn="l" rtl="0">
              <a:spcBef>
                <a:spcPts val="330"/>
              </a:spcBef>
              <a:spcAft>
                <a:spcPts val="0"/>
              </a:spcAft>
              <a:buClr>
                <a:schemeClr val="accent1"/>
              </a:buClr>
              <a:buSzPts val="2800"/>
              <a:buFont typeface="Noto Symbol"/>
              <a:buChar char="○"/>
              <a:defRPr/>
            </a:lvl2pPr>
            <a:lvl3pPr marL="1028700" lvl="2" indent="-285750" algn="l" rtl="0">
              <a:spcBef>
                <a:spcPts val="300"/>
              </a:spcBef>
              <a:spcAft>
                <a:spcPts val="0"/>
              </a:spcAft>
              <a:buClr>
                <a:schemeClr val="accent1"/>
              </a:buClr>
              <a:buSzPts val="2400"/>
              <a:buFont typeface="Noto Symbol"/>
              <a:buChar char="○"/>
              <a:defRPr/>
            </a:lvl3pPr>
            <a:lvl4pPr marL="1371600" lvl="3" indent="-266700" algn="l" rtl="0">
              <a:spcBef>
                <a:spcPts val="270"/>
              </a:spcBef>
              <a:spcAft>
                <a:spcPts val="0"/>
              </a:spcAft>
              <a:buClr>
                <a:schemeClr val="accent1"/>
              </a:buClr>
              <a:buSzPts val="2000"/>
              <a:buFont typeface="Noto Symbol"/>
              <a:buChar char="○"/>
              <a:defRPr/>
            </a:lvl4pPr>
            <a:lvl5pPr marL="1714500" lvl="4" indent="-266700" algn="l" rtl="0">
              <a:spcBef>
                <a:spcPts val="240"/>
              </a:spcBef>
              <a:spcAft>
                <a:spcPts val="0"/>
              </a:spcAft>
              <a:buClr>
                <a:schemeClr val="accent1"/>
              </a:buClr>
              <a:buSzPts val="2000"/>
              <a:buFont typeface="Noto Symbol"/>
              <a:buChar char="○"/>
              <a:defRPr/>
            </a:lvl5pPr>
            <a:lvl6pPr marL="2057400" lvl="5" indent="-266700" algn="l" rtl="0">
              <a:spcBef>
                <a:spcPts val="210"/>
              </a:spcBef>
              <a:spcAft>
                <a:spcPts val="0"/>
              </a:spcAft>
              <a:buClr>
                <a:schemeClr val="accent1"/>
              </a:buClr>
              <a:buSzPts val="2000"/>
              <a:buFont typeface="Noto Symbol"/>
              <a:buChar char="○"/>
              <a:defRPr/>
            </a:lvl6pPr>
            <a:lvl7pPr marL="2400300" lvl="6" indent="-266700" algn="l" rtl="0">
              <a:spcBef>
                <a:spcPts val="210"/>
              </a:spcBef>
              <a:spcAft>
                <a:spcPts val="0"/>
              </a:spcAft>
              <a:buClr>
                <a:schemeClr val="accent1"/>
              </a:buClr>
              <a:buSzPts val="2000"/>
              <a:buFont typeface="Noto Symbol"/>
              <a:buChar char="○"/>
              <a:defRPr/>
            </a:lvl7pPr>
            <a:lvl8pPr marL="2743200" lvl="7" indent="-266700" algn="l" rtl="0">
              <a:spcBef>
                <a:spcPts val="210"/>
              </a:spcBef>
              <a:spcAft>
                <a:spcPts val="0"/>
              </a:spcAft>
              <a:buClr>
                <a:schemeClr val="accent1"/>
              </a:buClr>
              <a:buSzPts val="2000"/>
              <a:buFont typeface="Noto Symbol"/>
              <a:buChar char="○"/>
              <a:defRPr/>
            </a:lvl8pPr>
            <a:lvl9pPr marL="3086100" lvl="8" indent="-266700" algn="l" rtl="0">
              <a:spcBef>
                <a:spcPts val="210"/>
              </a:spcBef>
              <a:spcAft>
                <a:spcPts val="0"/>
              </a:spcAft>
              <a:buClr>
                <a:schemeClr val="accent1"/>
              </a:buClr>
              <a:buSzPts val="2000"/>
              <a:buFont typeface="Noto Symbol"/>
              <a:buChar char="○"/>
              <a:defRPr/>
            </a:lvl9pPr>
          </a:lstStyle>
          <a:p>
            <a:endParaRPr/>
          </a:p>
        </p:txBody>
      </p:sp>
      <p:sp>
        <p:nvSpPr>
          <p:cNvPr id="48" name="Google Shape;48;p9"/>
          <p:cNvSpPr txBox="1">
            <a:spLocks noGrp="1"/>
          </p:cNvSpPr>
          <p:nvPr>
            <p:ph type="body" idx="2"/>
          </p:nvPr>
        </p:nvSpPr>
        <p:spPr>
          <a:xfrm>
            <a:off x="4800600" y="1428750"/>
            <a:ext cx="3810000" cy="3086100"/>
          </a:xfrm>
          <a:prstGeom prst="rect">
            <a:avLst/>
          </a:prstGeom>
          <a:noFill/>
          <a:ln>
            <a:noFill/>
          </a:ln>
        </p:spPr>
        <p:txBody>
          <a:bodyPr spcFirstLastPara="1" wrap="square" lIns="91425" tIns="91425" rIns="91425" bIns="91425" anchor="t" anchorCtr="0"/>
          <a:lstStyle>
            <a:lvl1pPr marL="342900" lvl="0" indent="-323850" algn="l" rtl="0">
              <a:spcBef>
                <a:spcPts val="360"/>
              </a:spcBef>
              <a:spcAft>
                <a:spcPts val="0"/>
              </a:spcAft>
              <a:buClr>
                <a:schemeClr val="accent1"/>
              </a:buClr>
              <a:buSzPts val="3200"/>
              <a:buFont typeface="Noto Symbol"/>
              <a:buChar char="○"/>
              <a:defRPr/>
            </a:lvl1pPr>
            <a:lvl2pPr marL="685800" lvl="1" indent="-304800" algn="l" rtl="0">
              <a:spcBef>
                <a:spcPts val="330"/>
              </a:spcBef>
              <a:spcAft>
                <a:spcPts val="0"/>
              </a:spcAft>
              <a:buClr>
                <a:schemeClr val="accent1"/>
              </a:buClr>
              <a:buSzPts val="2800"/>
              <a:buFont typeface="Noto Symbol"/>
              <a:buChar char="○"/>
              <a:defRPr/>
            </a:lvl2pPr>
            <a:lvl3pPr marL="1028700" lvl="2" indent="-285750" algn="l" rtl="0">
              <a:spcBef>
                <a:spcPts val="300"/>
              </a:spcBef>
              <a:spcAft>
                <a:spcPts val="0"/>
              </a:spcAft>
              <a:buClr>
                <a:schemeClr val="accent1"/>
              </a:buClr>
              <a:buSzPts val="2400"/>
              <a:buFont typeface="Noto Symbol"/>
              <a:buChar char="○"/>
              <a:defRPr/>
            </a:lvl3pPr>
            <a:lvl4pPr marL="1371600" lvl="3" indent="-266700" algn="l" rtl="0">
              <a:spcBef>
                <a:spcPts val="270"/>
              </a:spcBef>
              <a:spcAft>
                <a:spcPts val="0"/>
              </a:spcAft>
              <a:buClr>
                <a:schemeClr val="accent1"/>
              </a:buClr>
              <a:buSzPts val="2000"/>
              <a:buFont typeface="Noto Symbol"/>
              <a:buChar char="○"/>
              <a:defRPr/>
            </a:lvl4pPr>
            <a:lvl5pPr marL="1714500" lvl="4" indent="-266700" algn="l" rtl="0">
              <a:spcBef>
                <a:spcPts val="240"/>
              </a:spcBef>
              <a:spcAft>
                <a:spcPts val="0"/>
              </a:spcAft>
              <a:buClr>
                <a:schemeClr val="accent1"/>
              </a:buClr>
              <a:buSzPts val="2000"/>
              <a:buFont typeface="Noto Symbol"/>
              <a:buChar char="○"/>
              <a:defRPr/>
            </a:lvl5pPr>
            <a:lvl6pPr marL="2057400" lvl="5" indent="-266700" algn="l" rtl="0">
              <a:spcBef>
                <a:spcPts val="210"/>
              </a:spcBef>
              <a:spcAft>
                <a:spcPts val="0"/>
              </a:spcAft>
              <a:buClr>
                <a:schemeClr val="accent1"/>
              </a:buClr>
              <a:buSzPts val="2000"/>
              <a:buFont typeface="Noto Symbol"/>
              <a:buChar char="○"/>
              <a:defRPr/>
            </a:lvl6pPr>
            <a:lvl7pPr marL="2400300" lvl="6" indent="-266700" algn="l" rtl="0">
              <a:spcBef>
                <a:spcPts val="210"/>
              </a:spcBef>
              <a:spcAft>
                <a:spcPts val="0"/>
              </a:spcAft>
              <a:buClr>
                <a:schemeClr val="accent1"/>
              </a:buClr>
              <a:buSzPts val="2000"/>
              <a:buFont typeface="Noto Symbol"/>
              <a:buChar char="○"/>
              <a:defRPr/>
            </a:lvl7pPr>
            <a:lvl8pPr marL="2743200" lvl="7" indent="-266700" algn="l" rtl="0">
              <a:spcBef>
                <a:spcPts val="210"/>
              </a:spcBef>
              <a:spcAft>
                <a:spcPts val="0"/>
              </a:spcAft>
              <a:buClr>
                <a:schemeClr val="accent1"/>
              </a:buClr>
              <a:buSzPts val="2000"/>
              <a:buFont typeface="Noto Symbol"/>
              <a:buChar char="○"/>
              <a:defRPr/>
            </a:lvl8pPr>
            <a:lvl9pPr marL="3086100" lvl="8" indent="-266700" algn="l" rtl="0">
              <a:spcBef>
                <a:spcPts val="210"/>
              </a:spcBef>
              <a:spcAft>
                <a:spcPts val="0"/>
              </a:spcAft>
              <a:buClr>
                <a:schemeClr val="accent1"/>
              </a:buClr>
              <a:buSzPts val="2000"/>
              <a:buFont typeface="Noto Symbol"/>
              <a:buChar char="○"/>
              <a:defRPr/>
            </a:lvl9pPr>
          </a:lstStyle>
          <a:p>
            <a:endParaRPr/>
          </a:p>
        </p:txBody>
      </p:sp>
    </p:spTree>
    <p:extLst>
      <p:ext uri="{BB962C8B-B14F-4D97-AF65-F5344CB8AC3E}">
        <p14:creationId xmlns:p14="http://schemas.microsoft.com/office/powerpoint/2010/main" val="396531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197405"/>
            <a:ext cx="8246070" cy="763525"/>
          </a:xfrm>
        </p:spPr>
        <p:txBody>
          <a:bodyPr>
            <a:normAutofit/>
          </a:bodyPr>
          <a:lstStyle>
            <a:lvl1pPr algn="l">
              <a:defRPr sz="3600" baseline="0">
                <a:solidFill>
                  <a:srgbClr val="003296"/>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960931"/>
            <a:ext cx="8246070" cy="2443276"/>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6260905" cy="572644"/>
          </a:xfrm>
        </p:spPr>
        <p:txBody>
          <a:bodyPr>
            <a:normAutofit/>
          </a:bodyPr>
          <a:lstStyle>
            <a:lvl1pPr algn="l">
              <a:defRPr sz="3600">
                <a:solidFill>
                  <a:srgbClr val="003296"/>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044700"/>
            <a:ext cx="626090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197405"/>
            <a:ext cx="8246070" cy="763525"/>
          </a:xfrm>
        </p:spPr>
        <p:txBody>
          <a:bodyPr>
            <a:normAutofit/>
          </a:bodyPr>
          <a:lstStyle>
            <a:lvl1pPr algn="l">
              <a:defRPr sz="3600" baseline="0">
                <a:solidFill>
                  <a:srgbClr val="003296"/>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2091928"/>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571749"/>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2091928"/>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571749"/>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11/19/2019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66420E12-C713-49E3-B0DB-9A6042A30ECB}"/>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
        <p:nvSpPr>
          <p:cNvPr id="8" name="TextBox 7">
            <a:extLst>
              <a:ext uri="{FF2B5EF4-FFF2-40B4-BE49-F238E27FC236}">
                <a16:creationId xmlns:a16="http://schemas.microsoft.com/office/drawing/2014/main" id="{B57A1AA2-5BE2-4EB3-8979-9B1994B052B4}"/>
              </a:ext>
            </a:extLst>
          </p:cNvPr>
          <p:cNvSpPr txBox="1"/>
          <p:nvPr userDrawn="1"/>
        </p:nvSpPr>
        <p:spPr>
          <a:xfrm>
            <a:off x="143250" y="53661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VkurcP6uLm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260" y="3182570"/>
            <a:ext cx="8246070" cy="1068935"/>
          </a:xfrm>
        </p:spPr>
        <p:txBody>
          <a:bodyPr>
            <a:normAutofit fontScale="90000"/>
          </a:bodyPr>
          <a:lstStyle/>
          <a:p>
            <a:r>
              <a:rPr lang="en-US" sz="6000" dirty="0" smtClean="0"/>
              <a:t>Unit 3:  Human Population</a:t>
            </a:r>
            <a:br>
              <a:rPr lang="en-US" sz="6000" dirty="0" smtClean="0"/>
            </a:br>
            <a:r>
              <a:rPr lang="en-US" i="1" dirty="0" smtClean="0"/>
              <a:t>Natural Populations</a:t>
            </a:r>
            <a:endParaRPr lang="en-US" i="1"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2892245" y="763616"/>
            <a:ext cx="5829300" cy="857250"/>
          </a:xfrm>
          <a:prstGeom prst="rect">
            <a:avLst/>
          </a:prstGeom>
          <a:noFill/>
          <a:ln>
            <a:noFill/>
          </a:ln>
        </p:spPr>
        <p:txBody>
          <a:bodyPr spcFirstLastPara="1" vert="horz" wrap="square" lIns="68569" tIns="34275" rIns="68569" bIns="34275" rtlCol="0" anchor="b" anchorCtr="0">
            <a:noAutofit/>
          </a:bodyPr>
          <a:lstStyle/>
          <a:p>
            <a:r>
              <a:rPr lang="en" sz="2700" dirty="0">
                <a:solidFill>
                  <a:schemeClr val="accent1"/>
                </a:solidFill>
                <a:latin typeface="Questrial"/>
                <a:ea typeface="Questrial"/>
                <a:cs typeface="Questrial"/>
                <a:sym typeface="Questrial"/>
              </a:rPr>
              <a:t>Growth Curves – Two </a:t>
            </a:r>
            <a:r>
              <a:rPr lang="en" sz="2700" dirty="0" smtClean="0">
                <a:solidFill>
                  <a:schemeClr val="accent1"/>
                </a:solidFill>
                <a:latin typeface="Questrial"/>
                <a:ea typeface="Questrial"/>
                <a:cs typeface="Questrial"/>
                <a:sym typeface="Questrial"/>
              </a:rPr>
              <a:t>Types: </a:t>
            </a:r>
            <a:r>
              <a:rPr lang="en" sz="2700" i="1" dirty="0">
                <a:solidFill>
                  <a:schemeClr val="accent1"/>
                </a:solidFill>
                <a:latin typeface="Questrial"/>
                <a:ea typeface="Questrial"/>
                <a:cs typeface="Questrial"/>
                <a:sym typeface="Questrial"/>
              </a:rPr>
              <a:t>J or S</a:t>
            </a:r>
            <a:endParaRPr dirty="0"/>
          </a:p>
        </p:txBody>
      </p:sp>
      <p:sp>
        <p:nvSpPr>
          <p:cNvPr id="187" name="Google Shape;187;p36"/>
          <p:cNvSpPr txBox="1">
            <a:spLocks noGrp="1"/>
          </p:cNvSpPr>
          <p:nvPr>
            <p:ph type="body" idx="1"/>
          </p:nvPr>
        </p:nvSpPr>
        <p:spPr>
          <a:xfrm>
            <a:off x="4572000" y="1901409"/>
            <a:ext cx="4572000" cy="3344400"/>
          </a:xfrm>
          <a:prstGeom prst="rect">
            <a:avLst/>
          </a:prstGeom>
          <a:noFill/>
          <a:ln>
            <a:noFill/>
          </a:ln>
        </p:spPr>
        <p:txBody>
          <a:bodyPr spcFirstLastPara="1" vert="horz" wrap="square" lIns="68569" tIns="34275" rIns="68569" bIns="34275" rtlCol="0" anchor="t" anchorCtr="0">
            <a:noAutofit/>
          </a:bodyPr>
          <a:lstStyle/>
          <a:p>
            <a:pPr marL="257175" indent="-209550">
              <a:spcBef>
                <a:spcPts val="0"/>
              </a:spcBef>
              <a:buSzPts val="2736"/>
            </a:pPr>
            <a:r>
              <a:rPr lang="en" sz="2700" dirty="0">
                <a:solidFill>
                  <a:schemeClr val="dk2"/>
                </a:solidFill>
                <a:latin typeface="Questrial"/>
                <a:ea typeface="Questrial"/>
                <a:cs typeface="Questrial"/>
                <a:sym typeface="Questrial"/>
              </a:rPr>
              <a:t>Exponential growth results in population explosion</a:t>
            </a:r>
            <a:endParaRPr dirty="0"/>
          </a:p>
          <a:p>
            <a:pPr marL="257175" indent="-209550">
              <a:spcBef>
                <a:spcPts val="540"/>
              </a:spcBef>
              <a:buSzPts val="2736"/>
            </a:pPr>
            <a:r>
              <a:rPr lang="en" sz="2700" dirty="0">
                <a:solidFill>
                  <a:schemeClr val="dk2"/>
                </a:solidFill>
                <a:latin typeface="Questrial"/>
                <a:ea typeface="Questrial"/>
                <a:cs typeface="Questrial"/>
                <a:sym typeface="Questrial"/>
              </a:rPr>
              <a:t>Called a J-Curve</a:t>
            </a:r>
            <a:endParaRPr dirty="0"/>
          </a:p>
        </p:txBody>
      </p:sp>
      <p:pic>
        <p:nvPicPr>
          <p:cNvPr id="188" name="Google Shape;188;p36" descr="Population Growth at 7%"/>
          <p:cNvPicPr preferRelativeResize="0"/>
          <p:nvPr/>
        </p:nvPicPr>
        <p:blipFill rotWithShape="1">
          <a:blip r:embed="rId3">
            <a:alphaModFix/>
          </a:blip>
          <a:srcRect/>
          <a:stretch/>
        </p:blipFill>
        <p:spPr>
          <a:xfrm>
            <a:off x="448965" y="1901409"/>
            <a:ext cx="3714750" cy="2956275"/>
          </a:xfrm>
          <a:prstGeom prst="rect">
            <a:avLst/>
          </a:prstGeom>
          <a:noFill/>
          <a:ln>
            <a:noFill/>
          </a:ln>
        </p:spPr>
      </p:pic>
    </p:spTree>
    <p:extLst>
      <p:ext uri="{BB962C8B-B14F-4D97-AF65-F5344CB8AC3E}">
        <p14:creationId xmlns:p14="http://schemas.microsoft.com/office/powerpoint/2010/main" val="29479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5586067" y="3182570"/>
            <a:ext cx="3512215" cy="1041952"/>
          </a:xfrm>
          <a:prstGeom prst="rect">
            <a:avLst/>
          </a:prstGeom>
          <a:noFill/>
          <a:ln>
            <a:noFill/>
          </a:ln>
        </p:spPr>
        <p:txBody>
          <a:bodyPr spcFirstLastPara="1" vert="horz" wrap="square" lIns="68569" tIns="34275" rIns="68569" bIns="34275" rtlCol="0" anchor="b" anchorCtr="0">
            <a:noAutofit/>
          </a:bodyPr>
          <a:lstStyle/>
          <a:p>
            <a:pPr algn="ctr">
              <a:spcBef>
                <a:spcPts val="0"/>
              </a:spcBef>
              <a:buClr>
                <a:schemeClr val="accent1"/>
              </a:buClr>
            </a:pPr>
            <a:r>
              <a:rPr lang="en" sz="2400" dirty="0">
                <a:solidFill>
                  <a:schemeClr val="accent1"/>
                </a:solidFill>
                <a:latin typeface="Questrial"/>
                <a:ea typeface="Questrial"/>
                <a:cs typeface="Questrial"/>
                <a:sym typeface="Questrial"/>
              </a:rPr>
              <a:t>Dynamics of Natural Populations</a:t>
            </a:r>
            <a:endParaRPr dirty="0"/>
          </a:p>
        </p:txBody>
      </p:sp>
      <p:sp>
        <p:nvSpPr>
          <p:cNvPr id="194" name="Google Shape;194;p37"/>
          <p:cNvSpPr txBox="1">
            <a:spLocks noGrp="1"/>
          </p:cNvSpPr>
          <p:nvPr>
            <p:ph type="body" idx="1"/>
          </p:nvPr>
        </p:nvSpPr>
        <p:spPr>
          <a:xfrm>
            <a:off x="143555" y="1138422"/>
            <a:ext cx="9062324" cy="1433328"/>
          </a:xfrm>
          <a:prstGeom prst="rect">
            <a:avLst/>
          </a:prstGeom>
          <a:noFill/>
          <a:ln>
            <a:noFill/>
          </a:ln>
        </p:spPr>
        <p:txBody>
          <a:bodyPr spcFirstLastPara="1" vert="horz" wrap="square" lIns="68569" tIns="34275" rIns="68569" bIns="34275" rtlCol="0" anchor="t" anchorCtr="0">
            <a:noAutofit/>
          </a:bodyPr>
          <a:lstStyle/>
          <a:p>
            <a:pPr marL="257175" indent="-209550">
              <a:spcBef>
                <a:spcPts val="360"/>
              </a:spcBef>
              <a:buClr>
                <a:schemeClr val="accent1"/>
              </a:buClr>
              <a:buSzPts val="1824"/>
              <a:buFont typeface="Noto Symbol"/>
              <a:buChar char="○"/>
            </a:pPr>
            <a:r>
              <a:rPr lang="en" sz="1800" dirty="0">
                <a:latin typeface="Questrial"/>
                <a:ea typeface="Questrial"/>
                <a:cs typeface="Questrial"/>
                <a:sym typeface="Questrial"/>
              </a:rPr>
              <a:t>I</a:t>
            </a:r>
            <a:r>
              <a:rPr lang="en" sz="1800" dirty="0">
                <a:solidFill>
                  <a:schemeClr val="dk2"/>
                </a:solidFill>
                <a:latin typeface="Questrial"/>
                <a:ea typeface="Questrial"/>
                <a:cs typeface="Questrial"/>
                <a:sym typeface="Questrial"/>
              </a:rPr>
              <a:t>f recruitment is at replacement level, then the population will remain constant. </a:t>
            </a:r>
            <a:endParaRPr sz="1800" dirty="0">
              <a:solidFill>
                <a:schemeClr val="dk2"/>
              </a:solidFill>
              <a:latin typeface="Questrial"/>
              <a:ea typeface="Questrial"/>
              <a:cs typeface="Questrial"/>
              <a:sym typeface="Questrial"/>
            </a:endParaRPr>
          </a:p>
          <a:p>
            <a:pPr marL="257175" indent="-236982">
              <a:spcBef>
                <a:spcPts val="360"/>
              </a:spcBef>
              <a:buClr>
                <a:schemeClr val="accent1"/>
              </a:buClr>
              <a:buSzPts val="2400"/>
              <a:buFont typeface="Questrial"/>
              <a:buChar char="○"/>
            </a:pPr>
            <a:r>
              <a:rPr lang="en" sz="1800" dirty="0">
                <a:latin typeface="Questrial"/>
                <a:ea typeface="Questrial"/>
                <a:cs typeface="Questrial"/>
                <a:sym typeface="Questrial"/>
              </a:rPr>
              <a:t>Biotic Potential = Environmental Resistance</a:t>
            </a:r>
            <a:endParaRPr sz="1800" dirty="0">
              <a:latin typeface="Questrial"/>
              <a:ea typeface="Questrial"/>
              <a:cs typeface="Questrial"/>
              <a:sym typeface="Questrial"/>
            </a:endParaRPr>
          </a:p>
          <a:p>
            <a:pPr marL="257175" indent="-209550">
              <a:spcBef>
                <a:spcPts val="360"/>
              </a:spcBef>
              <a:buClr>
                <a:schemeClr val="accent1"/>
              </a:buClr>
              <a:buSzPts val="1824"/>
              <a:buFont typeface="Noto Symbol"/>
              <a:buChar char="○"/>
            </a:pPr>
            <a:r>
              <a:rPr lang="en" sz="1800" dirty="0">
                <a:solidFill>
                  <a:schemeClr val="dk2"/>
                </a:solidFill>
                <a:latin typeface="Questrial"/>
                <a:ea typeface="Questrial"/>
                <a:cs typeface="Questrial"/>
                <a:sym typeface="Questrial"/>
              </a:rPr>
              <a:t>Growth to the equilibrium point is called an </a:t>
            </a:r>
            <a:endParaRPr dirty="0"/>
          </a:p>
          <a:p>
            <a:pPr marL="257175" indent="-209550">
              <a:spcBef>
                <a:spcPts val="360"/>
              </a:spcBef>
              <a:buClr>
                <a:schemeClr val="dk2"/>
              </a:buClr>
              <a:buNone/>
            </a:pPr>
            <a:r>
              <a:rPr lang="en" sz="1800" dirty="0">
                <a:solidFill>
                  <a:schemeClr val="dk2"/>
                </a:solidFill>
                <a:latin typeface="Questrial"/>
                <a:ea typeface="Questrial"/>
                <a:cs typeface="Questrial"/>
                <a:sym typeface="Questrial"/>
              </a:rPr>
              <a:t>		S-Curve</a:t>
            </a:r>
            <a:endParaRPr dirty="0"/>
          </a:p>
        </p:txBody>
      </p:sp>
      <p:pic>
        <p:nvPicPr>
          <p:cNvPr id="195" name="Google Shape;195;p37"/>
          <p:cNvPicPr preferRelativeResize="0"/>
          <p:nvPr/>
        </p:nvPicPr>
        <p:blipFill>
          <a:blip r:embed="rId3">
            <a:alphaModFix/>
          </a:blip>
          <a:stretch>
            <a:fillRect/>
          </a:stretch>
        </p:blipFill>
        <p:spPr>
          <a:xfrm>
            <a:off x="143555" y="2681472"/>
            <a:ext cx="5469563" cy="2428350"/>
          </a:xfrm>
          <a:prstGeom prst="rect">
            <a:avLst/>
          </a:prstGeom>
          <a:noFill/>
          <a:ln>
            <a:noFill/>
          </a:ln>
        </p:spPr>
      </p:pic>
    </p:spTree>
    <p:extLst>
      <p:ext uri="{BB962C8B-B14F-4D97-AF65-F5344CB8AC3E}">
        <p14:creationId xmlns:p14="http://schemas.microsoft.com/office/powerpoint/2010/main" val="75965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animEffect transition="in" filter="fade">
                                      <p:cBhvr>
                                        <p:cTn id="7" dur="1000"/>
                                        <p:tgtEl>
                                          <p:spTgt spid="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xEl>
                                              <p:pRg st="1" end="1"/>
                                            </p:txEl>
                                          </p:spTgt>
                                        </p:tgtEl>
                                        <p:attrNameLst>
                                          <p:attrName>style.visibility</p:attrName>
                                        </p:attrNameLst>
                                      </p:cBhvr>
                                      <p:to>
                                        <p:strVal val="visible"/>
                                      </p:to>
                                    </p:set>
                                    <p:animEffect transition="in" filter="fade">
                                      <p:cBhvr>
                                        <p:cTn id="12" dur="1000"/>
                                        <p:tgtEl>
                                          <p:spTgt spid="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xEl>
                                              <p:pRg st="2" end="2"/>
                                            </p:txEl>
                                          </p:spTgt>
                                        </p:tgtEl>
                                        <p:attrNameLst>
                                          <p:attrName>style.visibility</p:attrName>
                                        </p:attrNameLst>
                                      </p:cBhvr>
                                      <p:to>
                                        <p:strVal val="visible"/>
                                      </p:to>
                                    </p:set>
                                    <p:animEffect transition="in" filter="fade">
                                      <p:cBhvr>
                                        <p:cTn id="17" dur="1000"/>
                                        <p:tgtEl>
                                          <p:spTgt spid="1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
                                            <p:txEl>
                                              <p:pRg st="3" end="3"/>
                                            </p:txEl>
                                          </p:spTgt>
                                        </p:tgtEl>
                                        <p:attrNameLst>
                                          <p:attrName>style.visibility</p:attrName>
                                        </p:attrNameLst>
                                      </p:cBhvr>
                                      <p:to>
                                        <p:strVal val="visible"/>
                                      </p:to>
                                    </p:set>
                                    <p:animEffect transition="in" filter="fade">
                                      <p:cBhvr>
                                        <p:cTn id="22" dur="1000"/>
                                        <p:tgtEl>
                                          <p:spTgt spid="1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4724705" y="1960930"/>
            <a:ext cx="5268600" cy="541800"/>
          </a:xfrm>
          <a:prstGeom prst="rect">
            <a:avLst/>
          </a:prstGeom>
          <a:noFill/>
          <a:ln>
            <a:noFill/>
          </a:ln>
        </p:spPr>
        <p:txBody>
          <a:bodyPr spcFirstLastPara="1" vert="horz" wrap="square" lIns="68569" tIns="34275" rIns="68569" bIns="34275" rtlCol="0" anchor="b" anchorCtr="0">
            <a:noAutofit/>
          </a:bodyPr>
          <a:lstStyle/>
          <a:p>
            <a:pPr algn="l">
              <a:spcBef>
                <a:spcPts val="0"/>
              </a:spcBef>
              <a:buClr>
                <a:schemeClr val="accent1"/>
              </a:buClr>
            </a:pPr>
            <a:r>
              <a:rPr lang="en" sz="3000" u="sng" dirty="0">
                <a:solidFill>
                  <a:schemeClr val="accent1"/>
                </a:solidFill>
                <a:latin typeface="Questrial"/>
                <a:ea typeface="Questrial"/>
                <a:cs typeface="Questrial"/>
                <a:sym typeface="Questrial"/>
              </a:rPr>
              <a:t>Carrying Capacity</a:t>
            </a:r>
            <a:endParaRPr u="sng" dirty="0"/>
          </a:p>
        </p:txBody>
      </p:sp>
      <p:sp>
        <p:nvSpPr>
          <p:cNvPr id="201" name="Google Shape;201;p38"/>
          <p:cNvSpPr txBox="1">
            <a:spLocks noGrp="1"/>
          </p:cNvSpPr>
          <p:nvPr>
            <p:ph type="body" idx="1"/>
          </p:nvPr>
        </p:nvSpPr>
        <p:spPr>
          <a:xfrm>
            <a:off x="4572000" y="2875330"/>
            <a:ext cx="4368914" cy="1982420"/>
          </a:xfrm>
          <a:prstGeom prst="rect">
            <a:avLst/>
          </a:prstGeom>
          <a:noFill/>
          <a:ln>
            <a:noFill/>
          </a:ln>
        </p:spPr>
        <p:txBody>
          <a:bodyPr spcFirstLastPara="1" vert="horz" wrap="square" lIns="68569" tIns="34275" rIns="68569" bIns="34275" rtlCol="0" anchor="t" anchorCtr="0">
            <a:noAutofit/>
          </a:bodyPr>
          <a:lstStyle/>
          <a:p>
            <a:pPr marL="257175" indent="-209550">
              <a:spcBef>
                <a:spcPts val="0"/>
              </a:spcBef>
              <a:buClr>
                <a:schemeClr val="accent1"/>
              </a:buClr>
              <a:buSzPts val="1824"/>
              <a:buFont typeface="Noto Symbol"/>
              <a:buChar char="○"/>
            </a:pPr>
            <a:r>
              <a:rPr lang="en" sz="2400" dirty="0">
                <a:solidFill>
                  <a:schemeClr val="dk2"/>
                </a:solidFill>
                <a:latin typeface="Questrial"/>
                <a:ea typeface="Questrial"/>
                <a:cs typeface="Questrial"/>
                <a:sym typeface="Questrial"/>
              </a:rPr>
              <a:t>Upper Limit to population number</a:t>
            </a:r>
            <a:endParaRPr sz="2400" dirty="0"/>
          </a:p>
          <a:p>
            <a:pPr marL="257175" indent="-209550">
              <a:spcBef>
                <a:spcPts val="360"/>
              </a:spcBef>
              <a:buClr>
                <a:schemeClr val="accent1"/>
              </a:buClr>
              <a:buSzPts val="1824"/>
              <a:buFont typeface="Noto Symbol"/>
              <a:buChar char="○"/>
            </a:pPr>
            <a:r>
              <a:rPr lang="en" sz="2400" dirty="0">
                <a:solidFill>
                  <a:schemeClr val="dk2"/>
                </a:solidFill>
                <a:latin typeface="Questrial"/>
                <a:ea typeface="Questrial"/>
                <a:cs typeface="Questrial"/>
                <a:sym typeface="Questrial"/>
              </a:rPr>
              <a:t>Maximum population that a given habitat can support</a:t>
            </a:r>
            <a:r>
              <a:rPr lang="en" sz="2400" dirty="0">
                <a:latin typeface="Questrial"/>
                <a:ea typeface="Questrial"/>
                <a:cs typeface="Questrial"/>
                <a:sym typeface="Questrial"/>
              </a:rPr>
              <a:t>. </a:t>
            </a:r>
            <a:endParaRPr sz="2400" dirty="0"/>
          </a:p>
        </p:txBody>
      </p:sp>
      <p:pic>
        <p:nvPicPr>
          <p:cNvPr id="202" name="Google Shape;202;p38" descr="eco_carrycapacity"/>
          <p:cNvPicPr preferRelativeResize="0"/>
          <p:nvPr/>
        </p:nvPicPr>
        <p:blipFill rotWithShape="1">
          <a:blip r:embed="rId3">
            <a:alphaModFix/>
          </a:blip>
          <a:srcRect/>
          <a:stretch/>
        </p:blipFill>
        <p:spPr>
          <a:xfrm>
            <a:off x="143556" y="281175"/>
            <a:ext cx="4101070" cy="4576575"/>
          </a:xfrm>
          <a:prstGeom prst="rect">
            <a:avLst/>
          </a:prstGeom>
          <a:noFill/>
          <a:ln>
            <a:noFill/>
          </a:ln>
        </p:spPr>
      </p:pic>
    </p:spTree>
    <p:extLst>
      <p:ext uri="{BB962C8B-B14F-4D97-AF65-F5344CB8AC3E}">
        <p14:creationId xmlns:p14="http://schemas.microsoft.com/office/powerpoint/2010/main" val="148542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6"/>
        <p:cNvGrpSpPr/>
        <p:nvPr/>
      </p:nvGrpSpPr>
      <p:grpSpPr>
        <a:xfrm>
          <a:off x="0" y="0"/>
          <a:ext cx="0" cy="0"/>
          <a:chOff x="0" y="0"/>
          <a:chExt cx="0" cy="0"/>
        </a:xfrm>
      </p:grpSpPr>
      <p:pic>
        <p:nvPicPr>
          <p:cNvPr id="207" name="Google Shape;207;p39"/>
          <p:cNvPicPr preferRelativeResize="0"/>
          <p:nvPr/>
        </p:nvPicPr>
        <p:blipFill rotWithShape="1">
          <a:blip r:embed="rId3">
            <a:alphaModFix/>
          </a:blip>
          <a:srcRect/>
          <a:stretch/>
        </p:blipFill>
        <p:spPr>
          <a:xfrm>
            <a:off x="1212490" y="63248"/>
            <a:ext cx="6572250" cy="4929075"/>
          </a:xfrm>
          <a:prstGeom prst="rect">
            <a:avLst/>
          </a:prstGeom>
          <a:noFill/>
          <a:ln>
            <a:noFill/>
          </a:ln>
        </p:spPr>
      </p:pic>
      <p:cxnSp>
        <p:nvCxnSpPr>
          <p:cNvPr id="208" name="Google Shape;208;p39"/>
          <p:cNvCxnSpPr/>
          <p:nvPr/>
        </p:nvCxnSpPr>
        <p:spPr>
          <a:xfrm>
            <a:off x="2057400" y="3086100"/>
            <a:ext cx="5543550" cy="0"/>
          </a:xfrm>
          <a:prstGeom prst="straightConnector1">
            <a:avLst/>
          </a:prstGeom>
          <a:noFill/>
          <a:ln w="31750" cap="sq" cmpd="sng">
            <a:solidFill>
              <a:srgbClr val="993300"/>
            </a:solidFill>
            <a:prstDash val="solid"/>
            <a:miter lim="8000"/>
            <a:headEnd type="none" w="sm" len="sm"/>
            <a:tailEnd type="none" w="sm" len="sm"/>
          </a:ln>
        </p:spPr>
      </p:cxnSp>
    </p:spTree>
    <p:extLst>
      <p:ext uri="{BB962C8B-B14F-4D97-AF65-F5344CB8AC3E}">
        <p14:creationId xmlns:p14="http://schemas.microsoft.com/office/powerpoint/2010/main" val="1910439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2"/>
        <p:cNvGrpSpPr/>
        <p:nvPr/>
      </p:nvGrpSpPr>
      <p:grpSpPr>
        <a:xfrm>
          <a:off x="0" y="0"/>
          <a:ext cx="0" cy="0"/>
          <a:chOff x="0" y="0"/>
          <a:chExt cx="0" cy="0"/>
        </a:xfrm>
      </p:grpSpPr>
      <p:sp>
        <p:nvSpPr>
          <p:cNvPr id="213" name="Google Shape;213;p40"/>
          <p:cNvSpPr txBox="1">
            <a:spLocks noGrp="1"/>
          </p:cNvSpPr>
          <p:nvPr>
            <p:ph type="title"/>
          </p:nvPr>
        </p:nvSpPr>
        <p:spPr>
          <a:xfrm>
            <a:off x="143554" y="129040"/>
            <a:ext cx="8856889" cy="549675"/>
          </a:xfrm>
          <a:prstGeom prst="rect">
            <a:avLst/>
          </a:prstGeom>
        </p:spPr>
        <p:txBody>
          <a:bodyPr spcFirstLastPara="1" vert="horz" wrap="square" lIns="68569" tIns="68569" rIns="68569" bIns="68569" rtlCol="0" anchor="b" anchorCtr="0">
            <a:noAutofit/>
          </a:bodyPr>
          <a:lstStyle/>
          <a:p>
            <a:r>
              <a:rPr lang="en" dirty="0"/>
              <a:t>Case Study: Lynx &amp; Snowshoe Rabbits</a:t>
            </a:r>
            <a:endParaRPr dirty="0"/>
          </a:p>
        </p:txBody>
      </p:sp>
      <p:sp>
        <p:nvSpPr>
          <p:cNvPr id="214" name="Google Shape;214;p40"/>
          <p:cNvSpPr txBox="1">
            <a:spLocks noGrp="1"/>
          </p:cNvSpPr>
          <p:nvPr>
            <p:ph type="body" idx="1"/>
          </p:nvPr>
        </p:nvSpPr>
        <p:spPr>
          <a:xfrm>
            <a:off x="363624" y="678715"/>
            <a:ext cx="3417389" cy="4464779"/>
          </a:xfrm>
          <a:prstGeom prst="rect">
            <a:avLst/>
          </a:prstGeom>
        </p:spPr>
        <p:txBody>
          <a:bodyPr spcFirstLastPara="1" vert="horz" wrap="square" lIns="68569" tIns="68569" rIns="68569" bIns="68569" rtlCol="0" anchor="t" anchorCtr="0">
            <a:noAutofit/>
          </a:bodyPr>
          <a:lstStyle/>
          <a:p>
            <a:pPr marL="257175" indent="-122682">
              <a:buNone/>
            </a:pPr>
            <a:r>
              <a:rPr lang="en" dirty="0">
                <a:solidFill>
                  <a:srgbClr val="000000"/>
                </a:solidFill>
              </a:rPr>
              <a:t>1) Lynx eat rabbits and have lots of baby lynx.</a:t>
            </a:r>
            <a:endParaRPr dirty="0">
              <a:solidFill>
                <a:srgbClr val="000000"/>
              </a:solidFill>
            </a:endParaRPr>
          </a:p>
          <a:p>
            <a:pPr marL="257175" indent="-122682">
              <a:spcBef>
                <a:spcPts val="1200"/>
              </a:spcBef>
              <a:spcAft>
                <a:spcPts val="1200"/>
              </a:spcAft>
              <a:buNone/>
            </a:pPr>
            <a:r>
              <a:rPr lang="en" dirty="0">
                <a:solidFill>
                  <a:srgbClr val="000000"/>
                </a:solidFill>
              </a:rPr>
              <a:t>2) Rabbit population goes down (they got ate), lynx start to starve and die.</a:t>
            </a:r>
            <a:endParaRPr dirty="0">
              <a:solidFill>
                <a:srgbClr val="000000"/>
              </a:solidFill>
            </a:endParaRPr>
          </a:p>
        </p:txBody>
      </p:sp>
      <p:sp>
        <p:nvSpPr>
          <p:cNvPr id="215" name="Google Shape;215;p40"/>
          <p:cNvSpPr txBox="1">
            <a:spLocks noGrp="1"/>
          </p:cNvSpPr>
          <p:nvPr>
            <p:ph type="body" idx="2"/>
          </p:nvPr>
        </p:nvSpPr>
        <p:spPr>
          <a:xfrm>
            <a:off x="4571997" y="688363"/>
            <a:ext cx="4309587" cy="4711200"/>
          </a:xfrm>
          <a:prstGeom prst="rect">
            <a:avLst/>
          </a:prstGeom>
        </p:spPr>
        <p:txBody>
          <a:bodyPr spcFirstLastPara="1" vert="horz" wrap="square" lIns="68569" tIns="68569" rIns="68569" bIns="68569" rtlCol="0" anchor="t" anchorCtr="0">
            <a:noAutofit/>
          </a:bodyPr>
          <a:lstStyle/>
          <a:p>
            <a:pPr marL="257175" indent="-122682">
              <a:buNone/>
            </a:pPr>
            <a:r>
              <a:rPr lang="en" dirty="0">
                <a:solidFill>
                  <a:srgbClr val="000000"/>
                </a:solidFill>
              </a:rPr>
              <a:t>3) Lynx population goes down, (they starved) rabbits start having lots of babies.</a:t>
            </a:r>
            <a:endParaRPr dirty="0">
              <a:solidFill>
                <a:srgbClr val="000000"/>
              </a:solidFill>
            </a:endParaRPr>
          </a:p>
          <a:p>
            <a:pPr marL="257175" indent="-122682">
              <a:spcBef>
                <a:spcPts val="1200"/>
              </a:spcBef>
              <a:spcAft>
                <a:spcPts val="1200"/>
              </a:spcAft>
              <a:buNone/>
            </a:pPr>
            <a:r>
              <a:rPr lang="en" dirty="0">
                <a:solidFill>
                  <a:srgbClr val="000000"/>
                </a:solidFill>
              </a:rPr>
              <a:t>4) Lynx eat the rabbits, and have lots of baby lynx…. </a:t>
            </a:r>
            <a:endParaRPr dirty="0">
              <a:solidFill>
                <a:srgbClr val="000000"/>
              </a:solidFill>
            </a:endParaRPr>
          </a:p>
        </p:txBody>
      </p:sp>
    </p:spTree>
    <p:extLst>
      <p:ext uri="{BB962C8B-B14F-4D97-AF65-F5344CB8AC3E}">
        <p14:creationId xmlns:p14="http://schemas.microsoft.com/office/powerpoint/2010/main" val="3630690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oogle Shape;217;p40"/>
          <p:cNvPicPr preferRelativeResize="0"/>
          <p:nvPr/>
        </p:nvPicPr>
        <p:blipFill>
          <a:blip r:embed="rId2">
            <a:alphaModFix/>
          </a:blip>
          <a:stretch>
            <a:fillRect/>
          </a:stretch>
        </p:blipFill>
        <p:spPr>
          <a:xfrm>
            <a:off x="296260" y="281175"/>
            <a:ext cx="3275062" cy="2042065"/>
          </a:xfrm>
          <a:prstGeom prst="rect">
            <a:avLst/>
          </a:prstGeom>
          <a:ln>
            <a:noFill/>
          </a:ln>
          <a:effectLst>
            <a:softEdge rad="112500"/>
          </a:effectLst>
        </p:spPr>
      </p:pic>
      <p:pic>
        <p:nvPicPr>
          <p:cNvPr id="3" name="Google Shape;216;p40"/>
          <p:cNvPicPr preferRelativeResize="0"/>
          <p:nvPr/>
        </p:nvPicPr>
        <p:blipFill>
          <a:blip r:embed="rId3">
            <a:alphaModFix/>
          </a:blip>
          <a:stretch>
            <a:fillRect/>
          </a:stretch>
        </p:blipFill>
        <p:spPr>
          <a:xfrm>
            <a:off x="2286001" y="2032513"/>
            <a:ext cx="6857999" cy="3110987"/>
          </a:xfrm>
          <a:prstGeom prst="rect">
            <a:avLst/>
          </a:prstGeom>
          <a:ln>
            <a:noFill/>
          </a:ln>
          <a:effectLst>
            <a:softEdge rad="112500"/>
          </a:effectLst>
        </p:spPr>
      </p:pic>
    </p:spTree>
    <p:extLst>
      <p:ext uri="{BB962C8B-B14F-4D97-AF65-F5344CB8AC3E}">
        <p14:creationId xmlns:p14="http://schemas.microsoft.com/office/powerpoint/2010/main" val="252852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1000"/>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1"/>
          <p:cNvSpPr txBox="1">
            <a:spLocks noGrp="1"/>
          </p:cNvSpPr>
          <p:nvPr>
            <p:ph type="title"/>
          </p:nvPr>
        </p:nvSpPr>
        <p:spPr>
          <a:xfrm>
            <a:off x="728715" y="1615071"/>
            <a:ext cx="8415285" cy="507600"/>
          </a:xfrm>
          <a:prstGeom prst="rect">
            <a:avLst/>
          </a:prstGeom>
        </p:spPr>
        <p:txBody>
          <a:bodyPr spcFirstLastPara="1" vert="horz" wrap="square" lIns="68569" tIns="68569" rIns="68569" bIns="68569" rtlCol="0" anchor="b" anchorCtr="0">
            <a:noAutofit/>
          </a:bodyPr>
          <a:lstStyle/>
          <a:p>
            <a:r>
              <a:rPr lang="en" dirty="0"/>
              <a:t>Based on what we talked about...</a:t>
            </a:r>
            <a:endParaRPr dirty="0"/>
          </a:p>
        </p:txBody>
      </p:sp>
      <p:sp>
        <p:nvSpPr>
          <p:cNvPr id="223" name="Google Shape;223;p41"/>
          <p:cNvSpPr txBox="1">
            <a:spLocks noGrp="1"/>
          </p:cNvSpPr>
          <p:nvPr>
            <p:ph type="body" idx="1"/>
          </p:nvPr>
        </p:nvSpPr>
        <p:spPr>
          <a:xfrm>
            <a:off x="601670" y="2495112"/>
            <a:ext cx="8084215" cy="3086100"/>
          </a:xfrm>
          <a:prstGeom prst="rect">
            <a:avLst/>
          </a:prstGeom>
        </p:spPr>
        <p:txBody>
          <a:bodyPr spcFirstLastPara="1" vert="horz" wrap="square" lIns="68569" tIns="68569" rIns="68569" bIns="68569" rtlCol="0" anchor="t" anchorCtr="0">
            <a:noAutofit/>
          </a:bodyPr>
          <a:lstStyle/>
          <a:p>
            <a:pPr marL="257175" indent="-122682">
              <a:buNone/>
            </a:pPr>
            <a:r>
              <a:rPr lang="en" sz="2800" dirty="0">
                <a:solidFill>
                  <a:srgbClr val="000000"/>
                </a:solidFill>
              </a:rPr>
              <a:t>What would happen to the rabbit population if the lynx were killed off by hunters?</a:t>
            </a:r>
            <a:endParaRPr sz="2800" dirty="0">
              <a:solidFill>
                <a:srgbClr val="000000"/>
              </a:solidFill>
            </a:endParaRPr>
          </a:p>
          <a:p>
            <a:pPr marL="257175" indent="-122682">
              <a:spcBef>
                <a:spcPts val="1200"/>
              </a:spcBef>
              <a:spcAft>
                <a:spcPts val="1200"/>
              </a:spcAft>
              <a:buNone/>
            </a:pPr>
            <a:r>
              <a:rPr lang="en" sz="2800" dirty="0">
                <a:solidFill>
                  <a:srgbClr val="000000"/>
                </a:solidFill>
              </a:rPr>
              <a:t>Could it go on forever? What would eventually happen?</a:t>
            </a:r>
            <a:endParaRPr sz="2800" dirty="0">
              <a:solidFill>
                <a:srgbClr val="000000"/>
              </a:solidFill>
            </a:endParaRPr>
          </a:p>
        </p:txBody>
      </p:sp>
    </p:spTree>
    <p:extLst>
      <p:ext uri="{BB962C8B-B14F-4D97-AF65-F5344CB8AC3E}">
        <p14:creationId xmlns:p14="http://schemas.microsoft.com/office/powerpoint/2010/main" val="3523768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5" name="Google Shape;235;p42" descr="Hunting and feeding behaviors"/>
          <p:cNvPicPr preferRelativeResize="0"/>
          <p:nvPr/>
        </p:nvPicPr>
        <p:blipFill>
          <a:blip r:embed="rId3">
            <a:alphaModFix/>
          </a:blip>
          <a:stretch>
            <a:fillRect/>
          </a:stretch>
        </p:blipFill>
        <p:spPr>
          <a:xfrm>
            <a:off x="5793640" y="2081358"/>
            <a:ext cx="3152771" cy="2880104"/>
          </a:xfrm>
          <a:prstGeom prst="rect">
            <a:avLst/>
          </a:prstGeom>
          <a:ln>
            <a:noFill/>
          </a:ln>
          <a:effectLst>
            <a:softEdge rad="112500"/>
          </a:effectLst>
        </p:spPr>
      </p:pic>
      <p:sp>
        <p:nvSpPr>
          <p:cNvPr id="233" name="Google Shape;233;p42"/>
          <p:cNvSpPr txBox="1">
            <a:spLocks noGrp="1"/>
          </p:cNvSpPr>
          <p:nvPr>
            <p:ph type="title"/>
          </p:nvPr>
        </p:nvSpPr>
        <p:spPr>
          <a:xfrm>
            <a:off x="5030115" y="1397307"/>
            <a:ext cx="5829300" cy="496800"/>
          </a:xfrm>
          <a:prstGeom prst="rect">
            <a:avLst/>
          </a:prstGeom>
        </p:spPr>
        <p:txBody>
          <a:bodyPr spcFirstLastPara="1" vert="horz" wrap="square" lIns="68569" tIns="68569" rIns="68569" bIns="68569" rtlCol="0" anchor="b" anchorCtr="0">
            <a:noAutofit/>
          </a:bodyPr>
          <a:lstStyle/>
          <a:p>
            <a:r>
              <a:rPr lang="en" dirty="0"/>
              <a:t>Role of Predators</a:t>
            </a:r>
            <a:endParaRPr dirty="0"/>
          </a:p>
        </p:txBody>
      </p:sp>
      <p:sp>
        <p:nvSpPr>
          <p:cNvPr id="234" name="Google Shape;234;p42"/>
          <p:cNvSpPr txBox="1">
            <a:spLocks noGrp="1"/>
          </p:cNvSpPr>
          <p:nvPr>
            <p:ph type="body" idx="1"/>
          </p:nvPr>
        </p:nvSpPr>
        <p:spPr>
          <a:xfrm>
            <a:off x="982" y="1645707"/>
            <a:ext cx="6413610" cy="3086100"/>
          </a:xfrm>
          <a:prstGeom prst="rect">
            <a:avLst/>
          </a:prstGeom>
        </p:spPr>
        <p:txBody>
          <a:bodyPr spcFirstLastPara="1" vert="horz" wrap="square" lIns="68569" tIns="68569" rIns="68569" bIns="68569" rtlCol="0" anchor="t" anchorCtr="0">
            <a:noAutofit/>
          </a:bodyPr>
          <a:lstStyle/>
          <a:p>
            <a:pPr marL="257175" indent="-122682">
              <a:buNone/>
            </a:pPr>
            <a:r>
              <a:rPr lang="en" sz="2000" dirty="0">
                <a:solidFill>
                  <a:srgbClr val="000000"/>
                </a:solidFill>
              </a:rPr>
              <a:t>Predators keep the population of herbivores from going to high. </a:t>
            </a:r>
            <a:endParaRPr sz="2000" dirty="0">
              <a:solidFill>
                <a:srgbClr val="000000"/>
              </a:solidFill>
            </a:endParaRPr>
          </a:p>
          <a:p>
            <a:pPr marL="257175" indent="-122682">
              <a:spcBef>
                <a:spcPts val="1200"/>
              </a:spcBef>
              <a:buNone/>
            </a:pPr>
            <a:r>
              <a:rPr lang="en" sz="2000" dirty="0">
                <a:solidFill>
                  <a:srgbClr val="000000"/>
                </a:solidFill>
              </a:rPr>
              <a:t>When humans move into an area they often hunt and kill the top level predators.</a:t>
            </a:r>
            <a:endParaRPr sz="2000" dirty="0">
              <a:solidFill>
                <a:srgbClr val="000000"/>
              </a:solidFill>
            </a:endParaRPr>
          </a:p>
          <a:p>
            <a:pPr marL="257175" indent="-122682">
              <a:spcBef>
                <a:spcPts val="1200"/>
              </a:spcBef>
              <a:buNone/>
            </a:pPr>
            <a:r>
              <a:rPr lang="en" sz="2000" dirty="0">
                <a:solidFill>
                  <a:srgbClr val="000000"/>
                </a:solidFill>
              </a:rPr>
              <a:t>This leads to an explosion in herbivore populations.</a:t>
            </a:r>
            <a:endParaRPr sz="2000" dirty="0">
              <a:solidFill>
                <a:srgbClr val="000000"/>
              </a:solidFill>
            </a:endParaRPr>
          </a:p>
          <a:p>
            <a:pPr marL="257175" indent="-122682">
              <a:spcBef>
                <a:spcPts val="1200"/>
              </a:spcBef>
              <a:spcAft>
                <a:spcPts val="1200"/>
              </a:spcAft>
              <a:buNone/>
            </a:pPr>
            <a:r>
              <a:rPr lang="en" sz="2000" dirty="0">
                <a:solidFill>
                  <a:srgbClr val="000000"/>
                </a:solidFill>
              </a:rPr>
              <a:t>These herbivores quickly pass the carrying capacity of the ecosystem, consume the majority of the food, and experience a population crash.</a:t>
            </a:r>
            <a:endParaRPr sz="2000" dirty="0">
              <a:solidFill>
                <a:srgbClr val="000000"/>
              </a:solidFill>
            </a:endParaRPr>
          </a:p>
        </p:txBody>
      </p:sp>
    </p:spTree>
    <p:extLst>
      <p:ext uri="{BB962C8B-B14F-4D97-AF65-F5344CB8AC3E}">
        <p14:creationId xmlns:p14="http://schemas.microsoft.com/office/powerpoint/2010/main" val="97038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animEffect transition="in" filter="fade">
                                      <p:cBhvr>
                                        <p:cTn id="7" dur="1000"/>
                                        <p:tgtEl>
                                          <p:spTgt spid="2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xEl>
                                              <p:pRg st="1" end="1"/>
                                            </p:txEl>
                                          </p:spTgt>
                                        </p:tgtEl>
                                        <p:attrNameLst>
                                          <p:attrName>style.visibility</p:attrName>
                                        </p:attrNameLst>
                                      </p:cBhvr>
                                      <p:to>
                                        <p:strVal val="visible"/>
                                      </p:to>
                                    </p:set>
                                    <p:animEffect transition="in" filter="fade">
                                      <p:cBhvr>
                                        <p:cTn id="12" dur="1000"/>
                                        <p:tgtEl>
                                          <p:spTgt spid="2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4">
                                            <p:txEl>
                                              <p:pRg st="2" end="2"/>
                                            </p:txEl>
                                          </p:spTgt>
                                        </p:tgtEl>
                                        <p:attrNameLst>
                                          <p:attrName>style.visibility</p:attrName>
                                        </p:attrNameLst>
                                      </p:cBhvr>
                                      <p:to>
                                        <p:strVal val="visible"/>
                                      </p:to>
                                    </p:set>
                                    <p:animEffect transition="in" filter="fade">
                                      <p:cBhvr>
                                        <p:cTn id="17" dur="1000"/>
                                        <p:tgtEl>
                                          <p:spTgt spid="2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4">
                                            <p:txEl>
                                              <p:pRg st="3" end="3"/>
                                            </p:txEl>
                                          </p:spTgt>
                                        </p:tgtEl>
                                        <p:attrNameLst>
                                          <p:attrName>style.visibility</p:attrName>
                                        </p:attrNameLst>
                                      </p:cBhvr>
                                      <p:to>
                                        <p:strVal val="visible"/>
                                      </p:to>
                                    </p:set>
                                    <p:animEffect transition="in" filter="fade">
                                      <p:cBhvr>
                                        <p:cTn id="22" dur="1000"/>
                                        <p:tgtEl>
                                          <p:spTgt spid="2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4"/>
          <p:cNvSpPr txBox="1">
            <a:spLocks noGrp="1"/>
          </p:cNvSpPr>
          <p:nvPr>
            <p:ph type="title"/>
          </p:nvPr>
        </p:nvSpPr>
        <p:spPr>
          <a:xfrm>
            <a:off x="429768" y="971550"/>
            <a:ext cx="5829300" cy="857250"/>
          </a:xfrm>
          <a:prstGeom prst="rect">
            <a:avLst/>
          </a:prstGeom>
          <a:noFill/>
          <a:ln>
            <a:noFill/>
          </a:ln>
        </p:spPr>
        <p:txBody>
          <a:bodyPr spcFirstLastPara="1" vert="horz" wrap="square" lIns="68569" tIns="34275" rIns="68569" bIns="34275" rtlCol="0" anchor="b" anchorCtr="0">
            <a:noAutofit/>
          </a:bodyPr>
          <a:lstStyle/>
          <a:p>
            <a:r>
              <a:rPr lang="en" sz="3000">
                <a:solidFill>
                  <a:schemeClr val="accent1"/>
                </a:solidFill>
                <a:latin typeface="Questrial"/>
                <a:ea typeface="Questrial"/>
                <a:cs typeface="Questrial"/>
                <a:sym typeface="Questrial"/>
              </a:rPr>
              <a:t>Critical number</a:t>
            </a:r>
            <a:endParaRPr/>
          </a:p>
        </p:txBody>
      </p:sp>
      <p:sp>
        <p:nvSpPr>
          <p:cNvPr id="250" name="Google Shape;250;p44"/>
          <p:cNvSpPr txBox="1">
            <a:spLocks noGrp="1"/>
          </p:cNvSpPr>
          <p:nvPr>
            <p:ph type="body" idx="1"/>
          </p:nvPr>
        </p:nvSpPr>
        <p:spPr>
          <a:xfrm>
            <a:off x="4266590" y="1774897"/>
            <a:ext cx="4877410" cy="3626550"/>
          </a:xfrm>
          <a:prstGeom prst="rect">
            <a:avLst/>
          </a:prstGeom>
          <a:noFill/>
          <a:ln>
            <a:noFill/>
          </a:ln>
        </p:spPr>
        <p:txBody>
          <a:bodyPr spcFirstLastPara="1" vert="horz" wrap="square" lIns="68569" tIns="34275" rIns="68569" bIns="34275" rtlCol="0" anchor="t" anchorCtr="0">
            <a:noAutofit/>
          </a:bodyPr>
          <a:lstStyle/>
          <a:p>
            <a:pPr marL="257175" indent="-209550">
              <a:lnSpc>
                <a:spcPct val="80000"/>
              </a:lnSpc>
              <a:spcBef>
                <a:spcPts val="0"/>
              </a:spcBef>
              <a:buSzPts val="1976"/>
            </a:pPr>
            <a:r>
              <a:rPr lang="en" sz="1950" dirty="0">
                <a:solidFill>
                  <a:schemeClr val="dk2"/>
                </a:solidFill>
                <a:latin typeface="Questrial"/>
                <a:ea typeface="Questrial"/>
                <a:cs typeface="Questrial"/>
                <a:sym typeface="Questrial"/>
              </a:rPr>
              <a:t>The survival and recovery of a population depends on a certain minimum population base (critical number)</a:t>
            </a:r>
            <a:endParaRPr dirty="0"/>
          </a:p>
          <a:p>
            <a:pPr marL="257175" indent="-209550">
              <a:lnSpc>
                <a:spcPct val="80000"/>
              </a:lnSpc>
              <a:spcBef>
                <a:spcPts val="390"/>
              </a:spcBef>
              <a:buSzPts val="1976"/>
            </a:pPr>
            <a:r>
              <a:rPr lang="en" sz="1950" dirty="0">
                <a:solidFill>
                  <a:schemeClr val="dk2"/>
                </a:solidFill>
                <a:latin typeface="Questrial"/>
                <a:ea typeface="Questrial"/>
                <a:cs typeface="Questrial"/>
                <a:sym typeface="Questrial"/>
              </a:rPr>
              <a:t>If population is below this number </a:t>
            </a:r>
            <a:r>
              <a:rPr lang="en" sz="1950" dirty="0">
                <a:latin typeface="Questrial"/>
                <a:ea typeface="Questrial"/>
                <a:cs typeface="Questrial"/>
                <a:sym typeface="Questrial"/>
              </a:rPr>
              <a:t>the species</a:t>
            </a:r>
            <a:r>
              <a:rPr lang="en" sz="1950" dirty="0">
                <a:solidFill>
                  <a:schemeClr val="dk2"/>
                </a:solidFill>
                <a:latin typeface="Questrial"/>
                <a:ea typeface="Questrial"/>
                <a:cs typeface="Questrial"/>
                <a:sym typeface="Questrial"/>
              </a:rPr>
              <a:t> more vulnerable, breeding fails, and extinction is almost inevitable</a:t>
            </a:r>
            <a:endParaRPr dirty="0"/>
          </a:p>
        </p:txBody>
      </p:sp>
      <p:pic>
        <p:nvPicPr>
          <p:cNvPr id="251" name="Google Shape;251;p44" descr="HollingsworthUSFWS_14Jan03_3091E288-630A-4B28-BB65A5186A6E98AC_Hawiian Goose-Nene"/>
          <p:cNvPicPr preferRelativeResize="0"/>
          <p:nvPr/>
        </p:nvPicPr>
        <p:blipFill rotWithShape="1">
          <a:blip r:embed="rId3">
            <a:alphaModFix/>
          </a:blip>
          <a:srcRect/>
          <a:stretch/>
        </p:blipFill>
        <p:spPr>
          <a:xfrm>
            <a:off x="296260" y="2113635"/>
            <a:ext cx="3429000" cy="2949075"/>
          </a:xfrm>
          <a:prstGeom prst="rect">
            <a:avLst/>
          </a:prstGeom>
          <a:noFill/>
          <a:ln>
            <a:noFill/>
          </a:ln>
        </p:spPr>
      </p:pic>
    </p:spTree>
    <p:extLst>
      <p:ext uri="{BB962C8B-B14F-4D97-AF65-F5344CB8AC3E}">
        <p14:creationId xmlns:p14="http://schemas.microsoft.com/office/powerpoint/2010/main" val="353617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1000"/>
                                        <p:tgtEl>
                                          <p:spTgt spid="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0">
                                            <p:txEl>
                                              <p:pRg st="1" end="1"/>
                                            </p:txEl>
                                          </p:spTgt>
                                        </p:tgtEl>
                                        <p:attrNameLst>
                                          <p:attrName>style.visibility</p:attrName>
                                        </p:attrNameLst>
                                      </p:cBhvr>
                                      <p:to>
                                        <p:strVal val="visible"/>
                                      </p:to>
                                    </p:set>
                                    <p:animEffect transition="in" filter="fade">
                                      <p:cBhvr>
                                        <p:cTn id="12" dur="1000"/>
                                        <p:tgtEl>
                                          <p:spTgt spid="2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rot="16200000">
            <a:off x="-2510383" y="1841133"/>
            <a:ext cx="5844825" cy="337050"/>
          </a:xfrm>
          <a:prstGeom prst="rect">
            <a:avLst/>
          </a:prstGeom>
          <a:noFill/>
          <a:ln>
            <a:noFill/>
          </a:ln>
        </p:spPr>
        <p:txBody>
          <a:bodyPr spcFirstLastPara="1" vert="horz" wrap="square" lIns="68569" tIns="34275" rIns="68569" bIns="34275" rtlCol="0" anchor="b" anchorCtr="0">
            <a:noAutofit/>
          </a:bodyPr>
          <a:lstStyle/>
          <a:p>
            <a:pPr algn="l">
              <a:spcBef>
                <a:spcPts val="0"/>
              </a:spcBef>
              <a:buClr>
                <a:schemeClr val="accent1"/>
              </a:buClr>
            </a:pPr>
            <a:r>
              <a:rPr lang="en" sz="2700" dirty="0">
                <a:solidFill>
                  <a:srgbClr val="0070C0"/>
                </a:solidFill>
                <a:latin typeface="Questrial"/>
                <a:ea typeface="Questrial"/>
                <a:cs typeface="Questrial"/>
                <a:sym typeface="Questrial"/>
              </a:rPr>
              <a:t>Reproductive Strategies</a:t>
            </a:r>
            <a:endParaRPr dirty="0">
              <a:solidFill>
                <a:srgbClr val="0070C0"/>
              </a:solidFill>
            </a:endParaRPr>
          </a:p>
        </p:txBody>
      </p:sp>
      <p:sp>
        <p:nvSpPr>
          <p:cNvPr id="257" name="Google Shape;257;p45"/>
          <p:cNvSpPr txBox="1">
            <a:spLocks noGrp="1"/>
          </p:cNvSpPr>
          <p:nvPr>
            <p:ph type="body" idx="1"/>
          </p:nvPr>
        </p:nvSpPr>
        <p:spPr>
          <a:xfrm>
            <a:off x="580555" y="1202123"/>
            <a:ext cx="4572000" cy="4343400"/>
          </a:xfrm>
          <a:prstGeom prst="rect">
            <a:avLst/>
          </a:prstGeom>
          <a:noFill/>
          <a:ln>
            <a:noFill/>
          </a:ln>
        </p:spPr>
        <p:txBody>
          <a:bodyPr spcFirstLastPara="1" vert="horz" wrap="square" lIns="68569" tIns="34275" rIns="68569" bIns="34275" rtlCol="0" anchor="t" anchorCtr="0">
            <a:noAutofit/>
          </a:bodyPr>
          <a:lstStyle/>
          <a:p>
            <a:pPr marL="47625" indent="0">
              <a:lnSpc>
                <a:spcPct val="90000"/>
              </a:lnSpc>
              <a:spcBef>
                <a:spcPts val="0"/>
              </a:spcBef>
              <a:buClr>
                <a:schemeClr val="accent1"/>
              </a:buClr>
              <a:buSzPts val="1824"/>
              <a:buNone/>
            </a:pPr>
            <a:r>
              <a:rPr lang="en" sz="1800" b="1" dirty="0" smtClean="0">
                <a:solidFill>
                  <a:schemeClr val="dk2"/>
                </a:solidFill>
                <a:latin typeface="Questrial"/>
                <a:ea typeface="Questrial"/>
                <a:cs typeface="Questrial"/>
                <a:sym typeface="Questrial"/>
              </a:rPr>
              <a:t>R-Strategist</a:t>
            </a:r>
          </a:p>
          <a:p>
            <a:pPr marL="257175" indent="-209550">
              <a:lnSpc>
                <a:spcPct val="90000"/>
              </a:lnSpc>
              <a:spcBef>
                <a:spcPts val="0"/>
              </a:spcBef>
              <a:buClr>
                <a:schemeClr val="accent1"/>
              </a:buClr>
              <a:buSzPts val="1824"/>
              <a:buFont typeface="Noto Symbol"/>
              <a:buChar char="○"/>
            </a:pPr>
            <a:r>
              <a:rPr lang="en" sz="1800" dirty="0" smtClean="0">
                <a:solidFill>
                  <a:schemeClr val="dk2"/>
                </a:solidFill>
                <a:latin typeface="Questrial"/>
                <a:ea typeface="Questrial"/>
                <a:cs typeface="Questrial"/>
                <a:sym typeface="Questrial"/>
              </a:rPr>
              <a:t>Reproduce </a:t>
            </a:r>
            <a:r>
              <a:rPr lang="en" sz="1800" dirty="0">
                <a:solidFill>
                  <a:schemeClr val="dk2"/>
                </a:solidFill>
                <a:latin typeface="Questrial"/>
                <a:ea typeface="Questrial"/>
                <a:cs typeface="Questrial"/>
                <a:sym typeface="Questrial"/>
              </a:rPr>
              <a:t>in massive quantities</a:t>
            </a:r>
            <a:endParaRPr dirty="0"/>
          </a:p>
          <a:p>
            <a:pPr marL="257175" indent="-209550">
              <a:lnSpc>
                <a:spcPct val="90000"/>
              </a:lnSpc>
              <a:spcBef>
                <a:spcPts val="360"/>
              </a:spcBef>
              <a:buClr>
                <a:schemeClr val="accent1"/>
              </a:buClr>
              <a:buSzPts val="1824"/>
              <a:buFont typeface="Noto Symbol"/>
              <a:buChar char="○"/>
            </a:pPr>
            <a:r>
              <a:rPr lang="en" sz="1800" dirty="0">
                <a:solidFill>
                  <a:schemeClr val="dk2"/>
                </a:solidFill>
                <a:latin typeface="Questrial"/>
                <a:ea typeface="Questrial"/>
                <a:cs typeface="Questrial"/>
                <a:sym typeface="Questrial"/>
              </a:rPr>
              <a:t>Leave nature to raise the young</a:t>
            </a:r>
            <a:endParaRPr dirty="0"/>
          </a:p>
          <a:p>
            <a:pPr marL="257175" indent="-209550">
              <a:lnSpc>
                <a:spcPct val="90000"/>
              </a:lnSpc>
              <a:spcBef>
                <a:spcPts val="360"/>
              </a:spcBef>
              <a:buClr>
                <a:schemeClr val="accent1"/>
              </a:buClr>
              <a:buSzPts val="1824"/>
              <a:buFont typeface="Noto Symbol"/>
              <a:buChar char="○"/>
            </a:pPr>
            <a:r>
              <a:rPr lang="en" sz="1800" dirty="0">
                <a:solidFill>
                  <a:schemeClr val="dk2"/>
                </a:solidFill>
                <a:latin typeface="Questrial"/>
                <a:ea typeface="Questrial"/>
                <a:cs typeface="Questrial"/>
                <a:sym typeface="Questrial"/>
              </a:rPr>
              <a:t>“low recruitment’ = high mortality rate</a:t>
            </a:r>
            <a:endParaRPr dirty="0"/>
          </a:p>
          <a:p>
            <a:pPr marL="257175" indent="-209550">
              <a:lnSpc>
                <a:spcPct val="90000"/>
              </a:lnSpc>
              <a:spcBef>
                <a:spcPts val="360"/>
              </a:spcBef>
              <a:buClr>
                <a:schemeClr val="accent1"/>
              </a:buClr>
              <a:buSzPts val="1824"/>
              <a:buFont typeface="Noto Symbol"/>
              <a:buChar char="○"/>
            </a:pPr>
            <a:r>
              <a:rPr lang="en" sz="1800" dirty="0">
                <a:solidFill>
                  <a:schemeClr val="dk2"/>
                </a:solidFill>
                <a:latin typeface="Questrial"/>
                <a:ea typeface="Questrial"/>
                <a:cs typeface="Questrial"/>
                <a:sym typeface="Questrial"/>
              </a:rPr>
              <a:t>Favors quickly changing environments</a:t>
            </a:r>
            <a:endParaRPr dirty="0"/>
          </a:p>
          <a:p>
            <a:pPr marL="257175" indent="-209550">
              <a:lnSpc>
                <a:spcPct val="90000"/>
              </a:lnSpc>
              <a:spcBef>
                <a:spcPts val="360"/>
              </a:spcBef>
              <a:buClr>
                <a:schemeClr val="accent1"/>
              </a:buClr>
              <a:buSzPts val="1824"/>
              <a:buFont typeface="Noto Symbol"/>
              <a:buChar char="○"/>
            </a:pPr>
            <a:r>
              <a:rPr lang="en" sz="1800" dirty="0">
                <a:solidFill>
                  <a:schemeClr val="dk2"/>
                </a:solidFill>
                <a:latin typeface="Questrial"/>
                <a:ea typeface="Questrial"/>
                <a:cs typeface="Questrial"/>
                <a:sym typeface="Questrial"/>
              </a:rPr>
              <a:t>Organisms are usually</a:t>
            </a:r>
            <a:endParaRPr dirty="0"/>
          </a:p>
          <a:p>
            <a:pPr marL="479822" lvl="1" indent="-213122">
              <a:lnSpc>
                <a:spcPct val="90000"/>
              </a:lnSpc>
              <a:spcBef>
                <a:spcPts val="300"/>
              </a:spcBef>
              <a:buClr>
                <a:schemeClr val="accent1"/>
              </a:buClr>
              <a:buSzPts val="1520"/>
              <a:buFont typeface="Noto Symbol"/>
              <a:buChar char="○"/>
            </a:pPr>
            <a:r>
              <a:rPr lang="en" sz="1500" dirty="0">
                <a:solidFill>
                  <a:schemeClr val="dk2"/>
                </a:solidFill>
                <a:latin typeface="Questrial"/>
                <a:ea typeface="Questrial"/>
                <a:cs typeface="Questrial"/>
                <a:sym typeface="Questrial"/>
              </a:rPr>
              <a:t>Small</a:t>
            </a:r>
            <a:endParaRPr dirty="0"/>
          </a:p>
          <a:p>
            <a:pPr marL="479822" lvl="1" indent="-213122">
              <a:lnSpc>
                <a:spcPct val="90000"/>
              </a:lnSpc>
              <a:spcBef>
                <a:spcPts val="300"/>
              </a:spcBef>
              <a:buClr>
                <a:schemeClr val="accent1"/>
              </a:buClr>
              <a:buSzPts val="1520"/>
              <a:buFont typeface="Noto Symbol"/>
              <a:buChar char="○"/>
            </a:pPr>
            <a:r>
              <a:rPr lang="en" sz="1500" dirty="0">
                <a:solidFill>
                  <a:schemeClr val="dk2"/>
                </a:solidFill>
                <a:latin typeface="Questrial"/>
                <a:ea typeface="Questrial"/>
                <a:cs typeface="Questrial"/>
                <a:sym typeface="Questrial"/>
              </a:rPr>
              <a:t>Rapid reproductive rate</a:t>
            </a:r>
            <a:endParaRPr dirty="0"/>
          </a:p>
          <a:p>
            <a:pPr marL="479822" lvl="1" indent="-213122">
              <a:lnSpc>
                <a:spcPct val="90000"/>
              </a:lnSpc>
              <a:spcBef>
                <a:spcPts val="300"/>
              </a:spcBef>
              <a:buClr>
                <a:schemeClr val="accent1"/>
              </a:buClr>
              <a:buSzPts val="1520"/>
              <a:buFont typeface="Noto Symbol"/>
              <a:buChar char="○"/>
            </a:pPr>
            <a:r>
              <a:rPr lang="en" sz="1500" dirty="0">
                <a:solidFill>
                  <a:schemeClr val="dk2"/>
                </a:solidFill>
                <a:latin typeface="Questrial"/>
                <a:ea typeface="Questrial"/>
                <a:cs typeface="Questrial"/>
                <a:sym typeface="Questrial"/>
              </a:rPr>
              <a:t>Short life spans</a:t>
            </a:r>
            <a:endParaRPr dirty="0"/>
          </a:p>
          <a:p>
            <a:pPr marL="479822" lvl="1" indent="-213122">
              <a:lnSpc>
                <a:spcPct val="90000"/>
              </a:lnSpc>
              <a:spcBef>
                <a:spcPts val="300"/>
              </a:spcBef>
              <a:buClr>
                <a:schemeClr val="accent1"/>
              </a:buClr>
              <a:buSzPts val="1520"/>
              <a:buFont typeface="Noto Symbol"/>
              <a:buChar char="○"/>
            </a:pPr>
            <a:r>
              <a:rPr lang="en" sz="1500" dirty="0">
                <a:solidFill>
                  <a:schemeClr val="dk2"/>
                </a:solidFill>
                <a:latin typeface="Questrial"/>
                <a:ea typeface="Questrial"/>
                <a:cs typeface="Questrial"/>
                <a:sym typeface="Questrial"/>
              </a:rPr>
              <a:t>J – curves</a:t>
            </a:r>
            <a:endParaRPr dirty="0"/>
          </a:p>
          <a:p>
            <a:pPr marL="479822" lvl="1" indent="-213122">
              <a:lnSpc>
                <a:spcPct val="90000"/>
              </a:lnSpc>
              <a:spcBef>
                <a:spcPts val="300"/>
              </a:spcBef>
              <a:buClr>
                <a:schemeClr val="accent1"/>
              </a:buClr>
              <a:buSzPts val="1520"/>
              <a:buFont typeface="Noto Symbol"/>
              <a:buChar char="○"/>
            </a:pPr>
            <a:r>
              <a:rPr lang="en" sz="1500" dirty="0">
                <a:solidFill>
                  <a:schemeClr val="dk2"/>
                </a:solidFill>
                <a:latin typeface="Questrial"/>
                <a:ea typeface="Questrial"/>
                <a:cs typeface="Questrial"/>
                <a:sym typeface="Questrial"/>
              </a:rPr>
              <a:t>Instinct important</a:t>
            </a:r>
            <a:endParaRPr dirty="0"/>
          </a:p>
        </p:txBody>
      </p:sp>
      <p:sp>
        <p:nvSpPr>
          <p:cNvPr id="258" name="Google Shape;258;p45"/>
          <p:cNvSpPr txBox="1">
            <a:spLocks noGrp="1"/>
          </p:cNvSpPr>
          <p:nvPr>
            <p:ph type="body" idx="2"/>
          </p:nvPr>
        </p:nvSpPr>
        <p:spPr>
          <a:xfrm>
            <a:off x="6251755" y="1202123"/>
            <a:ext cx="3054100" cy="3970800"/>
          </a:xfrm>
          <a:prstGeom prst="rect">
            <a:avLst/>
          </a:prstGeom>
          <a:noFill/>
          <a:ln>
            <a:noFill/>
          </a:ln>
        </p:spPr>
        <p:txBody>
          <a:bodyPr spcFirstLastPara="1" vert="horz" wrap="square" lIns="68569" tIns="34275" rIns="68569" bIns="34275" rtlCol="0" anchor="t" anchorCtr="0">
            <a:noAutofit/>
          </a:bodyPr>
          <a:lstStyle/>
          <a:p>
            <a:pPr marL="47625" indent="0">
              <a:spcBef>
                <a:spcPts val="0"/>
              </a:spcBef>
              <a:buClr>
                <a:schemeClr val="accent1"/>
              </a:buClr>
              <a:buSzPts val="1824"/>
              <a:buNone/>
            </a:pPr>
            <a:r>
              <a:rPr lang="en" sz="1800" b="1" dirty="0" smtClean="0">
                <a:solidFill>
                  <a:schemeClr val="dk2"/>
                </a:solidFill>
                <a:latin typeface="Questrial"/>
                <a:ea typeface="Questrial"/>
                <a:cs typeface="Questrial"/>
                <a:sym typeface="Questrial"/>
              </a:rPr>
              <a:t>K-Strategist</a:t>
            </a:r>
          </a:p>
          <a:p>
            <a:pPr marL="257175" indent="-209550">
              <a:spcBef>
                <a:spcPts val="0"/>
              </a:spcBef>
              <a:buClr>
                <a:schemeClr val="accent1"/>
              </a:buClr>
              <a:buSzPts val="1824"/>
              <a:buFont typeface="Noto Symbol"/>
              <a:buChar char="○"/>
            </a:pPr>
            <a:r>
              <a:rPr lang="en" sz="1800" dirty="0" smtClean="0">
                <a:solidFill>
                  <a:schemeClr val="dk2"/>
                </a:solidFill>
                <a:latin typeface="Questrial"/>
                <a:ea typeface="Questrial"/>
                <a:cs typeface="Questrial"/>
                <a:sym typeface="Questrial"/>
              </a:rPr>
              <a:t>Few </a:t>
            </a:r>
            <a:r>
              <a:rPr lang="en" sz="1800" dirty="0">
                <a:solidFill>
                  <a:schemeClr val="dk2"/>
                </a:solidFill>
                <a:latin typeface="Questrial"/>
                <a:ea typeface="Questrial"/>
                <a:cs typeface="Questrial"/>
                <a:sym typeface="Questrial"/>
              </a:rPr>
              <a:t>offspring</a:t>
            </a:r>
            <a:endParaRPr dirty="0"/>
          </a:p>
          <a:p>
            <a:pPr marL="257175" indent="-209550">
              <a:spcBef>
                <a:spcPts val="360"/>
              </a:spcBef>
              <a:buClr>
                <a:schemeClr val="accent1"/>
              </a:buClr>
              <a:buSzPts val="1824"/>
              <a:buFont typeface="Noto Symbol"/>
              <a:buChar char="○"/>
            </a:pPr>
            <a:r>
              <a:rPr lang="en" sz="1800" dirty="0">
                <a:solidFill>
                  <a:schemeClr val="dk2"/>
                </a:solidFill>
                <a:latin typeface="Questrial"/>
                <a:ea typeface="Questrial"/>
                <a:cs typeface="Questrial"/>
                <a:sym typeface="Questrial"/>
              </a:rPr>
              <a:t>Spend a lot of time nurturing their young</a:t>
            </a:r>
            <a:endParaRPr dirty="0"/>
          </a:p>
          <a:p>
            <a:pPr marL="257175" indent="-209550">
              <a:spcBef>
                <a:spcPts val="360"/>
              </a:spcBef>
              <a:buClr>
                <a:schemeClr val="accent1"/>
              </a:buClr>
              <a:buSzPts val="1824"/>
              <a:buFont typeface="Noto Symbol"/>
              <a:buChar char="○"/>
            </a:pPr>
            <a:r>
              <a:rPr lang="en" sz="1800" dirty="0">
                <a:solidFill>
                  <a:schemeClr val="dk2"/>
                </a:solidFill>
                <a:latin typeface="Questrial"/>
                <a:ea typeface="Questrial"/>
                <a:cs typeface="Questrial"/>
                <a:sym typeface="Questrial"/>
              </a:rPr>
              <a:t>Organisms</a:t>
            </a:r>
            <a:endParaRPr dirty="0"/>
          </a:p>
          <a:p>
            <a:pPr marL="479822" lvl="1" indent="-213122">
              <a:spcBef>
                <a:spcPts val="300"/>
              </a:spcBef>
              <a:buClr>
                <a:schemeClr val="accent1"/>
              </a:buClr>
              <a:buSzPts val="1520"/>
              <a:buFont typeface="Noto Symbol"/>
              <a:buChar char="○"/>
            </a:pPr>
            <a:r>
              <a:rPr lang="en" sz="1500" dirty="0">
                <a:solidFill>
                  <a:schemeClr val="dk2"/>
                </a:solidFill>
                <a:latin typeface="Questrial"/>
                <a:ea typeface="Questrial"/>
                <a:cs typeface="Questrial"/>
                <a:sym typeface="Questrial"/>
              </a:rPr>
              <a:t>Large</a:t>
            </a:r>
            <a:endParaRPr dirty="0"/>
          </a:p>
          <a:p>
            <a:pPr marL="479822" lvl="1" indent="-213122">
              <a:spcBef>
                <a:spcPts val="300"/>
              </a:spcBef>
              <a:buClr>
                <a:schemeClr val="accent1"/>
              </a:buClr>
              <a:buSzPts val="1520"/>
              <a:buFont typeface="Noto Symbol"/>
              <a:buChar char="○"/>
            </a:pPr>
            <a:r>
              <a:rPr lang="en" sz="1500" dirty="0">
                <a:solidFill>
                  <a:schemeClr val="dk2"/>
                </a:solidFill>
                <a:latin typeface="Questrial"/>
                <a:ea typeface="Questrial"/>
                <a:cs typeface="Questrial"/>
                <a:sym typeface="Questrial"/>
              </a:rPr>
              <a:t>Long life spans</a:t>
            </a:r>
            <a:endParaRPr dirty="0"/>
          </a:p>
          <a:p>
            <a:pPr marL="479822" lvl="1" indent="-213122">
              <a:spcBef>
                <a:spcPts val="300"/>
              </a:spcBef>
              <a:buClr>
                <a:schemeClr val="accent1"/>
              </a:buClr>
              <a:buSzPts val="1520"/>
              <a:buFont typeface="Noto Symbol"/>
              <a:buChar char="○"/>
            </a:pPr>
            <a:r>
              <a:rPr lang="en" sz="1500" dirty="0">
                <a:solidFill>
                  <a:schemeClr val="dk2"/>
                </a:solidFill>
                <a:latin typeface="Questrial"/>
                <a:ea typeface="Questrial"/>
                <a:cs typeface="Questrial"/>
                <a:sym typeface="Questrial"/>
              </a:rPr>
              <a:t>S – curves</a:t>
            </a:r>
            <a:endParaRPr dirty="0"/>
          </a:p>
          <a:p>
            <a:pPr marL="479822" lvl="1" indent="-213122">
              <a:spcBef>
                <a:spcPts val="300"/>
              </a:spcBef>
              <a:buClr>
                <a:schemeClr val="accent1"/>
              </a:buClr>
              <a:buSzPts val="1520"/>
              <a:buFont typeface="Noto Symbol"/>
              <a:buChar char="○"/>
            </a:pPr>
            <a:r>
              <a:rPr lang="en" sz="1500" dirty="0">
                <a:solidFill>
                  <a:schemeClr val="dk2"/>
                </a:solidFill>
                <a:latin typeface="Questrial"/>
                <a:ea typeface="Questrial"/>
                <a:cs typeface="Questrial"/>
                <a:sym typeface="Questrial"/>
              </a:rPr>
              <a:t>Learned behavior</a:t>
            </a:r>
            <a:endParaRPr dirty="0"/>
          </a:p>
        </p:txBody>
      </p:sp>
      <p:pic>
        <p:nvPicPr>
          <p:cNvPr id="259" name="Google Shape;259;p45" descr="AN00581_"/>
          <p:cNvPicPr preferRelativeResize="0"/>
          <p:nvPr/>
        </p:nvPicPr>
        <p:blipFill rotWithShape="1">
          <a:blip r:embed="rId3">
            <a:alphaModFix/>
          </a:blip>
          <a:srcRect/>
          <a:stretch/>
        </p:blipFill>
        <p:spPr>
          <a:xfrm>
            <a:off x="2071710" y="3511505"/>
            <a:ext cx="1885950" cy="870300"/>
          </a:xfrm>
          <a:prstGeom prst="rect">
            <a:avLst/>
          </a:prstGeom>
          <a:noFill/>
          <a:ln>
            <a:noFill/>
          </a:ln>
        </p:spPr>
      </p:pic>
      <p:pic>
        <p:nvPicPr>
          <p:cNvPr id="260" name="Google Shape;260;p45"/>
          <p:cNvPicPr preferRelativeResize="0"/>
          <p:nvPr/>
        </p:nvPicPr>
        <p:blipFill rotWithShape="1">
          <a:blip r:embed="rId4">
            <a:alphaModFix/>
          </a:blip>
          <a:srcRect/>
          <a:stretch/>
        </p:blipFill>
        <p:spPr>
          <a:xfrm>
            <a:off x="4113885" y="2724455"/>
            <a:ext cx="2209725" cy="1657350"/>
          </a:xfrm>
          <a:prstGeom prst="rect">
            <a:avLst/>
          </a:prstGeom>
          <a:ln>
            <a:noFill/>
          </a:ln>
          <a:effectLst>
            <a:softEdge rad="112500"/>
          </a:effectLst>
        </p:spPr>
      </p:pic>
    </p:spTree>
    <p:extLst>
      <p:ext uri="{BB962C8B-B14F-4D97-AF65-F5344CB8AC3E}">
        <p14:creationId xmlns:p14="http://schemas.microsoft.com/office/powerpoint/2010/main" val="265276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xEl>
                                              <p:pRg st="1" end="1"/>
                                            </p:txEl>
                                          </p:spTgt>
                                        </p:tgtEl>
                                        <p:attrNameLst>
                                          <p:attrName>style.visibility</p:attrName>
                                        </p:attrNameLst>
                                      </p:cBhvr>
                                      <p:to>
                                        <p:strVal val="visible"/>
                                      </p:to>
                                    </p:set>
                                    <p:animEffect transition="in" filter="fade">
                                      <p:cBhvr>
                                        <p:cTn id="7" dur="1000"/>
                                        <p:tgtEl>
                                          <p:spTgt spid="25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7">
                                            <p:txEl>
                                              <p:pRg st="0" end="0"/>
                                            </p:txEl>
                                          </p:spTgt>
                                        </p:tgtEl>
                                        <p:attrNameLst>
                                          <p:attrName>style.visibility</p:attrName>
                                        </p:attrNameLst>
                                      </p:cBhvr>
                                      <p:to>
                                        <p:strVal val="visible"/>
                                      </p:to>
                                    </p:set>
                                    <p:animEffect transition="in" filter="fade">
                                      <p:cBhvr>
                                        <p:cTn id="12" dur="1000"/>
                                        <p:tgtEl>
                                          <p:spTgt spid="2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7">
                                            <p:txEl>
                                              <p:pRg st="2" end="2"/>
                                            </p:txEl>
                                          </p:spTgt>
                                        </p:tgtEl>
                                        <p:attrNameLst>
                                          <p:attrName>style.visibility</p:attrName>
                                        </p:attrNameLst>
                                      </p:cBhvr>
                                      <p:to>
                                        <p:strVal val="visible"/>
                                      </p:to>
                                    </p:set>
                                    <p:animEffect transition="in" filter="fade">
                                      <p:cBhvr>
                                        <p:cTn id="17" dur="1000"/>
                                        <p:tgtEl>
                                          <p:spTgt spid="2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7">
                                            <p:txEl>
                                              <p:pRg st="3" end="3"/>
                                            </p:txEl>
                                          </p:spTgt>
                                        </p:tgtEl>
                                        <p:attrNameLst>
                                          <p:attrName>style.visibility</p:attrName>
                                        </p:attrNameLst>
                                      </p:cBhvr>
                                      <p:to>
                                        <p:strVal val="visible"/>
                                      </p:to>
                                    </p:set>
                                    <p:animEffect transition="in" filter="fade">
                                      <p:cBhvr>
                                        <p:cTn id="22" dur="1000"/>
                                        <p:tgtEl>
                                          <p:spTgt spid="2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7">
                                            <p:txEl>
                                              <p:pRg st="4" end="4"/>
                                            </p:txEl>
                                          </p:spTgt>
                                        </p:tgtEl>
                                        <p:attrNameLst>
                                          <p:attrName>style.visibility</p:attrName>
                                        </p:attrNameLst>
                                      </p:cBhvr>
                                      <p:to>
                                        <p:strVal val="visible"/>
                                      </p:to>
                                    </p:set>
                                    <p:animEffect transition="in" filter="fade">
                                      <p:cBhvr>
                                        <p:cTn id="27" dur="1000"/>
                                        <p:tgtEl>
                                          <p:spTgt spid="2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7">
                                            <p:txEl>
                                              <p:pRg st="5" end="5"/>
                                            </p:txEl>
                                          </p:spTgt>
                                        </p:tgtEl>
                                        <p:attrNameLst>
                                          <p:attrName>style.visibility</p:attrName>
                                        </p:attrNameLst>
                                      </p:cBhvr>
                                      <p:to>
                                        <p:strVal val="visible"/>
                                      </p:to>
                                    </p:set>
                                    <p:animEffect transition="in" filter="fade">
                                      <p:cBhvr>
                                        <p:cTn id="32" dur="1000"/>
                                        <p:tgtEl>
                                          <p:spTgt spid="2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7">
                                            <p:txEl>
                                              <p:pRg st="6" end="6"/>
                                            </p:txEl>
                                          </p:spTgt>
                                        </p:tgtEl>
                                        <p:attrNameLst>
                                          <p:attrName>style.visibility</p:attrName>
                                        </p:attrNameLst>
                                      </p:cBhvr>
                                      <p:to>
                                        <p:strVal val="visible"/>
                                      </p:to>
                                    </p:set>
                                    <p:animEffect transition="in" filter="fade">
                                      <p:cBhvr>
                                        <p:cTn id="37" dur="1000"/>
                                        <p:tgtEl>
                                          <p:spTgt spid="25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7">
                                            <p:txEl>
                                              <p:pRg st="7" end="7"/>
                                            </p:txEl>
                                          </p:spTgt>
                                        </p:tgtEl>
                                        <p:attrNameLst>
                                          <p:attrName>style.visibility</p:attrName>
                                        </p:attrNameLst>
                                      </p:cBhvr>
                                      <p:to>
                                        <p:strVal val="visible"/>
                                      </p:to>
                                    </p:set>
                                    <p:animEffect transition="in" filter="fade">
                                      <p:cBhvr>
                                        <p:cTn id="42" dur="1000"/>
                                        <p:tgtEl>
                                          <p:spTgt spid="25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7">
                                            <p:txEl>
                                              <p:pRg st="8" end="8"/>
                                            </p:txEl>
                                          </p:spTgt>
                                        </p:tgtEl>
                                        <p:attrNameLst>
                                          <p:attrName>style.visibility</p:attrName>
                                        </p:attrNameLst>
                                      </p:cBhvr>
                                      <p:to>
                                        <p:strVal val="visible"/>
                                      </p:to>
                                    </p:set>
                                    <p:animEffect transition="in" filter="fade">
                                      <p:cBhvr>
                                        <p:cTn id="47" dur="1000"/>
                                        <p:tgtEl>
                                          <p:spTgt spid="25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7">
                                            <p:txEl>
                                              <p:pRg st="9" end="9"/>
                                            </p:txEl>
                                          </p:spTgt>
                                        </p:tgtEl>
                                        <p:attrNameLst>
                                          <p:attrName>style.visibility</p:attrName>
                                        </p:attrNameLst>
                                      </p:cBhvr>
                                      <p:to>
                                        <p:strVal val="visible"/>
                                      </p:to>
                                    </p:set>
                                    <p:animEffect transition="in" filter="fade">
                                      <p:cBhvr>
                                        <p:cTn id="52" dur="1000"/>
                                        <p:tgtEl>
                                          <p:spTgt spid="25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7">
                                            <p:txEl>
                                              <p:pRg st="10" end="10"/>
                                            </p:txEl>
                                          </p:spTgt>
                                        </p:tgtEl>
                                        <p:attrNameLst>
                                          <p:attrName>style.visibility</p:attrName>
                                        </p:attrNameLst>
                                      </p:cBhvr>
                                      <p:to>
                                        <p:strVal val="visible"/>
                                      </p:to>
                                    </p:set>
                                    <p:animEffect transition="in" filter="fade">
                                      <p:cBhvr>
                                        <p:cTn id="57" dur="1000"/>
                                        <p:tgtEl>
                                          <p:spTgt spid="25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9"/>
                                        </p:tgtEl>
                                        <p:attrNameLst>
                                          <p:attrName>style.visibility</p:attrName>
                                        </p:attrNameLst>
                                      </p:cBhvr>
                                      <p:to>
                                        <p:strVal val="visible"/>
                                      </p:to>
                                    </p:set>
                                    <p:animEffect transition="in" filter="fade">
                                      <p:cBhvr>
                                        <p:cTn id="62" dur="1000"/>
                                        <p:tgtEl>
                                          <p:spTgt spid="2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8">
                                            <p:txEl>
                                              <p:pRg st="1" end="1"/>
                                            </p:txEl>
                                          </p:spTgt>
                                        </p:tgtEl>
                                        <p:attrNameLst>
                                          <p:attrName>style.visibility</p:attrName>
                                        </p:attrNameLst>
                                      </p:cBhvr>
                                      <p:to>
                                        <p:strVal val="visible"/>
                                      </p:to>
                                    </p:set>
                                    <p:animEffect transition="in" filter="fade">
                                      <p:cBhvr>
                                        <p:cTn id="67" dur="1000"/>
                                        <p:tgtEl>
                                          <p:spTgt spid="258">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58">
                                            <p:txEl>
                                              <p:pRg st="0" end="0"/>
                                            </p:txEl>
                                          </p:spTgt>
                                        </p:tgtEl>
                                        <p:attrNameLst>
                                          <p:attrName>style.visibility</p:attrName>
                                        </p:attrNameLst>
                                      </p:cBhvr>
                                      <p:to>
                                        <p:strVal val="visible"/>
                                      </p:to>
                                    </p:set>
                                    <p:animEffect transition="in" filter="fade">
                                      <p:cBhvr>
                                        <p:cTn id="72" dur="1000"/>
                                        <p:tgtEl>
                                          <p:spTgt spid="258">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58">
                                            <p:txEl>
                                              <p:pRg st="2" end="2"/>
                                            </p:txEl>
                                          </p:spTgt>
                                        </p:tgtEl>
                                        <p:attrNameLst>
                                          <p:attrName>style.visibility</p:attrName>
                                        </p:attrNameLst>
                                      </p:cBhvr>
                                      <p:to>
                                        <p:strVal val="visible"/>
                                      </p:to>
                                    </p:set>
                                    <p:animEffect transition="in" filter="fade">
                                      <p:cBhvr>
                                        <p:cTn id="77" dur="1000"/>
                                        <p:tgtEl>
                                          <p:spTgt spid="258">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58">
                                            <p:txEl>
                                              <p:pRg st="3" end="3"/>
                                            </p:txEl>
                                          </p:spTgt>
                                        </p:tgtEl>
                                        <p:attrNameLst>
                                          <p:attrName>style.visibility</p:attrName>
                                        </p:attrNameLst>
                                      </p:cBhvr>
                                      <p:to>
                                        <p:strVal val="visible"/>
                                      </p:to>
                                    </p:set>
                                    <p:animEffect transition="in" filter="fade">
                                      <p:cBhvr>
                                        <p:cTn id="82" dur="1000"/>
                                        <p:tgtEl>
                                          <p:spTgt spid="258">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58">
                                            <p:txEl>
                                              <p:pRg st="4" end="4"/>
                                            </p:txEl>
                                          </p:spTgt>
                                        </p:tgtEl>
                                        <p:attrNameLst>
                                          <p:attrName>style.visibility</p:attrName>
                                        </p:attrNameLst>
                                      </p:cBhvr>
                                      <p:to>
                                        <p:strVal val="visible"/>
                                      </p:to>
                                    </p:set>
                                    <p:animEffect transition="in" filter="fade">
                                      <p:cBhvr>
                                        <p:cTn id="87" dur="1000"/>
                                        <p:tgtEl>
                                          <p:spTgt spid="258">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58">
                                            <p:txEl>
                                              <p:pRg st="5" end="5"/>
                                            </p:txEl>
                                          </p:spTgt>
                                        </p:tgtEl>
                                        <p:attrNameLst>
                                          <p:attrName>style.visibility</p:attrName>
                                        </p:attrNameLst>
                                      </p:cBhvr>
                                      <p:to>
                                        <p:strVal val="visible"/>
                                      </p:to>
                                    </p:set>
                                    <p:animEffect transition="in" filter="fade">
                                      <p:cBhvr>
                                        <p:cTn id="92" dur="1000"/>
                                        <p:tgtEl>
                                          <p:spTgt spid="258">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58">
                                            <p:txEl>
                                              <p:pRg st="6" end="6"/>
                                            </p:txEl>
                                          </p:spTgt>
                                        </p:tgtEl>
                                        <p:attrNameLst>
                                          <p:attrName>style.visibility</p:attrName>
                                        </p:attrNameLst>
                                      </p:cBhvr>
                                      <p:to>
                                        <p:strVal val="visible"/>
                                      </p:to>
                                    </p:set>
                                    <p:animEffect transition="in" filter="fade">
                                      <p:cBhvr>
                                        <p:cTn id="97" dur="1000"/>
                                        <p:tgtEl>
                                          <p:spTgt spid="258">
                                            <p:txEl>
                                              <p:pRg st="6" end="6"/>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58">
                                            <p:txEl>
                                              <p:pRg st="7" end="7"/>
                                            </p:txEl>
                                          </p:spTgt>
                                        </p:tgtEl>
                                        <p:attrNameLst>
                                          <p:attrName>style.visibility</p:attrName>
                                        </p:attrNameLst>
                                      </p:cBhvr>
                                      <p:to>
                                        <p:strVal val="visible"/>
                                      </p:to>
                                    </p:set>
                                    <p:animEffect transition="in" filter="fade">
                                      <p:cBhvr>
                                        <p:cTn id="102" dur="1000"/>
                                        <p:tgtEl>
                                          <p:spTgt spid="258">
                                            <p:txEl>
                                              <p:pRg st="7" end="7"/>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60"/>
                                        </p:tgtEl>
                                        <p:attrNameLst>
                                          <p:attrName>style.visibility</p:attrName>
                                        </p:attrNameLst>
                                      </p:cBhvr>
                                      <p:to>
                                        <p:strVal val="visible"/>
                                      </p:to>
                                    </p:set>
                                    <p:animEffect transition="in" filter="fade">
                                      <p:cBhvr>
                                        <p:cTn id="107"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8"/>
          <p:cNvSpPr txBox="1">
            <a:spLocks noGrp="1"/>
          </p:cNvSpPr>
          <p:nvPr>
            <p:ph type="ctrTitle"/>
          </p:nvPr>
        </p:nvSpPr>
        <p:spPr>
          <a:xfrm>
            <a:off x="1954530" y="1242060"/>
            <a:ext cx="5288175" cy="1102500"/>
          </a:xfrm>
          <a:prstGeom prst="rect">
            <a:avLst/>
          </a:prstGeom>
        </p:spPr>
        <p:txBody>
          <a:bodyPr spcFirstLastPara="1" vert="horz" wrap="square" lIns="68569" tIns="68569" rIns="68569" bIns="68569" rtlCol="0" anchor="b" anchorCtr="0">
            <a:noAutofit/>
          </a:bodyPr>
          <a:lstStyle/>
          <a:p>
            <a:pPr algn="r">
              <a:spcBef>
                <a:spcPts val="0"/>
              </a:spcBef>
            </a:pPr>
            <a:endParaRPr/>
          </a:p>
        </p:txBody>
      </p:sp>
      <p:sp>
        <p:nvSpPr>
          <p:cNvPr id="134" name="Google Shape;134;p28"/>
          <p:cNvSpPr txBox="1">
            <a:spLocks noGrp="1"/>
          </p:cNvSpPr>
          <p:nvPr>
            <p:ph type="subTitle" idx="1"/>
          </p:nvPr>
        </p:nvSpPr>
        <p:spPr>
          <a:xfrm>
            <a:off x="1954530" y="2423160"/>
            <a:ext cx="5276925" cy="694125"/>
          </a:xfrm>
          <a:prstGeom prst="rect">
            <a:avLst/>
          </a:prstGeom>
        </p:spPr>
        <p:txBody>
          <a:bodyPr spcFirstLastPara="1" vert="horz" wrap="square" lIns="68569" tIns="68569" rIns="68569" bIns="68569" rtlCol="0" anchor="t" anchorCtr="0">
            <a:noAutofit/>
          </a:bodyPr>
          <a:lstStyle/>
          <a:p>
            <a:pPr algn="r">
              <a:spcBef>
                <a:spcPts val="0"/>
              </a:spcBef>
            </a:pPr>
            <a:endParaRPr/>
          </a:p>
        </p:txBody>
      </p:sp>
      <p:pic>
        <p:nvPicPr>
          <p:cNvPr id="135" name="Google Shape;135;p28" descr="Check out Bas Rutten's Liver Shot on MMA Surge: http://bit.ly/MMASurgeEp1&#10;http://www.mahalo.com/factors-that-affect-biotic-potential&#10;&#10;Mary Poffenroth, an adjunct professor of biology, teaches you different topics of biology.  In this video she explains the different factors that affect biotic potential.&#10;&#10;Biology Playlist:&#10;http://www.youtube.com/view_play_list?p=16EB9E5F60FAD9BD&#10;&#10;Check out these related Mahalo pages:&#10;&#10;Factors That Affect Biotic Potential: http://www.mahalo.com/factors-that-affect-biotic-potential&#10;Keystone Species vs Indicator Species: http://www.mahalo.com/keystone-species-vs-indicator-species&#10;Autotrophs vs. Heterotrophs: http://www.mahalo.com/autotrophs-vs-heterotrophs&#10;Genetically Modified Organisms: http://www.mahalo.com/genetically-modified-organisms&#10;Stem Cells: http://www.mahalo.com/stem-cells&#10;Greggor Mendel Biography: http://www.mahalo.com/greggor-mendel-biography&#10;How to Draw a Punnett Square: http://www.mahalo.com/how-to-draw-a-punnett-square&#10;&#10;Check out more video from Mahalo:&#10;&#10;How to Speak German: http://www.youtube.com/view_play_list?p=E7400E6F49B7211D&#10;How to Speak French: http://www.youtube.com/view_play_list?p=D2521D2616635BAF&#10;How to Speak Spanish: http://www.youtube.com/view_play_list?p=2450C6C9DCDFCBFD&#10;How to Speak Korean: http://www.youtube.com/view_play_list?p=CFD5322C76EEBB0F&#10;Christmas Arts &amp; Crafts: http://www.youtube.com/view_play_list?p=57AC3D2516B746BD&#10;How to Have a Healthy Relationship: http://www.youtube.com/view_play_list?p=832943BCB4D8A56B&#10;Parenting: http://www.youtube.com/view_play_list?p=762F51A492DA6362&#10;Celebs in 60: http://www.youtube.com/view_play_list?p=AA094BA366DB9B7B&#10;Canon DSLR: http://www.youtube.com/view_play_list?p=88FC2ABB93F2A519&#10;LA's Hottest Bartender: http://www.youtube.com/view_play_list?p=96FA90BA24F548EA" title="Learn Biology: Factors That Affect Biotic Potential">
            <a:hlinkClick r:id="rId3"/>
          </p:cNvPr>
          <p:cNvPicPr preferRelativeResize="0"/>
          <p:nvPr/>
        </p:nvPicPr>
        <p:blipFill>
          <a:blip r:embed="rId4">
            <a:alphaModFix/>
          </a:blip>
          <a:stretch>
            <a:fillRect/>
          </a:stretch>
        </p:blipFill>
        <p:spPr>
          <a:xfrm>
            <a:off x="1292081" y="111938"/>
            <a:ext cx="6572250" cy="4929169"/>
          </a:xfrm>
          <a:prstGeom prst="rect">
            <a:avLst/>
          </a:prstGeom>
          <a:noFill/>
          <a:ln>
            <a:noFill/>
          </a:ln>
        </p:spPr>
      </p:pic>
    </p:spTree>
    <p:extLst>
      <p:ext uri="{BB962C8B-B14F-4D97-AF65-F5344CB8AC3E}">
        <p14:creationId xmlns:p14="http://schemas.microsoft.com/office/powerpoint/2010/main" val="535331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Slide Title</a:t>
            </a:r>
            <a:endParaRPr lang="en-US" dirty="0"/>
          </a:p>
        </p:txBody>
      </p:sp>
      <p:sp>
        <p:nvSpPr>
          <p:cNvPr id="3" name="Content Placeholder 2"/>
          <p:cNvSpPr>
            <a:spLocks noGrp="1"/>
          </p:cNvSpPr>
          <p:nvPr>
            <p:ph idx="1"/>
          </p:nvPr>
        </p:nvSpPr>
        <p:spPr/>
        <p:txBody>
          <a:bodyPr/>
          <a:lstStyle/>
          <a:p>
            <a:r>
              <a:rPr lang="en-US"/>
              <a:t>Make Effective Presentations</a:t>
            </a:r>
          </a:p>
          <a:p>
            <a:r>
              <a:rPr lang="en-US"/>
              <a:t>Using Awesome Backgrounds</a:t>
            </a:r>
          </a:p>
          <a:p>
            <a:r>
              <a:rPr lang="en-US"/>
              <a:t>Engage your Audience</a:t>
            </a:r>
          </a:p>
          <a:p>
            <a:r>
              <a:rPr lang="en-US"/>
              <a:t>Capture Audience Attention</a:t>
            </a:r>
          </a:p>
          <a:p>
            <a:endParaRPr lang="en-US"/>
          </a:p>
          <a:p>
            <a:endParaRPr lang="en-US" dirty="0"/>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Slide Title</a:t>
            </a:r>
            <a:endParaRPr lang="en-US" dirty="0"/>
          </a:p>
        </p:txBody>
      </p:sp>
      <p:sp>
        <p:nvSpPr>
          <p:cNvPr id="5" name="Content Placeholder 4"/>
          <p:cNvSpPr>
            <a:spLocks noGrp="1"/>
          </p:cNvSpPr>
          <p:nvPr>
            <p:ph idx="1"/>
          </p:nvPr>
        </p:nvSpPr>
        <p:spPr/>
        <p:txBody>
          <a:bodyPr/>
          <a:lstStyle/>
          <a:p>
            <a:r>
              <a:rPr lang="en-US"/>
              <a:t>Make Effective Presentations</a:t>
            </a:r>
          </a:p>
          <a:p>
            <a:r>
              <a:rPr lang="en-US"/>
              <a:t>Using Awesome Backgrounds</a:t>
            </a:r>
          </a:p>
          <a:p>
            <a:r>
              <a:rPr lang="en-US"/>
              <a:t>Engage your Audience</a:t>
            </a:r>
          </a:p>
          <a:p>
            <a:r>
              <a:rPr lang="en-US"/>
              <a:t>Capture Audience Attention</a:t>
            </a:r>
            <a:endParaRPr lang="en-US" dirty="0"/>
          </a:p>
        </p:txBody>
      </p:sp>
    </p:spTree>
    <p:extLst>
      <p:ext uri="{BB962C8B-B14F-4D97-AF65-F5344CB8AC3E}">
        <p14:creationId xmlns:p14="http://schemas.microsoft.com/office/powerpoint/2010/main" val="1101633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Slide Title</a:t>
            </a:r>
            <a:endParaRPr lang="en-US" dirty="0"/>
          </a:p>
        </p:txBody>
      </p:sp>
      <p:sp>
        <p:nvSpPr>
          <p:cNvPr id="5" name="Text Placeholder 4"/>
          <p:cNvSpPr>
            <a:spLocks noGrp="1"/>
          </p:cNvSpPr>
          <p:nvPr>
            <p:ph type="body" idx="1"/>
          </p:nvPr>
        </p:nvSpPr>
        <p:spPr/>
        <p:txBody>
          <a:bodyPr/>
          <a:lstStyle/>
          <a:p>
            <a:r>
              <a:rPr lang="en-US"/>
              <a:t>Product A</a:t>
            </a:r>
            <a:endParaRPr lang="en-US" dirty="0"/>
          </a:p>
        </p:txBody>
      </p:sp>
      <p:sp>
        <p:nvSpPr>
          <p:cNvPr id="6" name="Content Placeholder 5"/>
          <p:cNvSpPr>
            <a:spLocks noGrp="1"/>
          </p:cNvSpPr>
          <p:nvPr>
            <p:ph sz="half" idx="2"/>
          </p:nvPr>
        </p:nvSpPr>
        <p:spPr/>
        <p:txBody>
          <a:bodyPr/>
          <a:lstStyle/>
          <a:p>
            <a:r>
              <a:rPr lang="en-US"/>
              <a:t>Feature 1</a:t>
            </a:r>
          </a:p>
          <a:p>
            <a:r>
              <a:rPr lang="en-US"/>
              <a:t>Feature 2</a:t>
            </a:r>
          </a:p>
          <a:p>
            <a:r>
              <a:rPr lang="en-US"/>
              <a:t>Feature 3</a:t>
            </a:r>
            <a:endParaRPr lang="en-US" dirty="0"/>
          </a:p>
        </p:txBody>
      </p:sp>
      <p:sp>
        <p:nvSpPr>
          <p:cNvPr id="7" name="Text Placeholder 6"/>
          <p:cNvSpPr>
            <a:spLocks noGrp="1"/>
          </p:cNvSpPr>
          <p:nvPr>
            <p:ph type="body" sz="quarter" idx="3"/>
          </p:nvPr>
        </p:nvSpPr>
        <p:spPr/>
        <p:txBody>
          <a:bodyPr/>
          <a:lstStyle/>
          <a:p>
            <a:r>
              <a:rPr lang="en-US"/>
              <a:t>Product B</a:t>
            </a:r>
            <a:endParaRPr lang="en-US" dirty="0"/>
          </a:p>
        </p:txBody>
      </p:sp>
      <p:sp>
        <p:nvSpPr>
          <p:cNvPr id="8" name="Content Placeholder 7"/>
          <p:cNvSpPr>
            <a:spLocks noGrp="1"/>
          </p:cNvSpPr>
          <p:nvPr>
            <p:ph sz="quarter" idx="4"/>
          </p:nvPr>
        </p:nvSpPr>
        <p:spPr/>
        <p:txBody>
          <a:bodyPr/>
          <a:lstStyle/>
          <a:p>
            <a:r>
              <a:rPr lang="en-US"/>
              <a:t>Feature 1</a:t>
            </a:r>
          </a:p>
          <a:p>
            <a:r>
              <a:rPr lang="en-US"/>
              <a:t>Feature 2</a:t>
            </a:r>
          </a:p>
          <a:p>
            <a:r>
              <a:rPr lang="en-US"/>
              <a:t>Feature 3</a:t>
            </a:r>
            <a:endParaRPr lang="en-US" dirty="0"/>
          </a:p>
        </p:txBody>
      </p:sp>
    </p:spTree>
    <p:extLst>
      <p:ext uri="{BB962C8B-B14F-4D97-AF65-F5344CB8AC3E}">
        <p14:creationId xmlns:p14="http://schemas.microsoft.com/office/powerpoint/2010/main" val="4170783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websites\free-power-point-templates\2012\logos.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0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ctrTitle"/>
          </p:nvPr>
        </p:nvSpPr>
        <p:spPr>
          <a:xfrm>
            <a:off x="1335600" y="367444"/>
            <a:ext cx="6472800" cy="4087575"/>
          </a:xfrm>
          <a:prstGeom prst="rect">
            <a:avLst/>
          </a:prstGeom>
          <a:noFill/>
          <a:ln>
            <a:noFill/>
          </a:ln>
        </p:spPr>
        <p:txBody>
          <a:bodyPr spcFirstLastPara="1" vert="horz" wrap="square" lIns="68569" tIns="34275" rIns="68569" bIns="34275" rtlCol="0" anchor="b" anchorCtr="0">
            <a:noAutofit/>
          </a:bodyPr>
          <a:lstStyle/>
          <a:p>
            <a:pPr>
              <a:spcBef>
                <a:spcPts val="0"/>
              </a:spcBef>
              <a:buClr>
                <a:schemeClr val="dk1"/>
              </a:buClr>
              <a:buSzPts val="1100"/>
            </a:pPr>
            <a:r>
              <a:rPr lang="en" sz="2700" dirty="0">
                <a:solidFill>
                  <a:srgbClr val="549FFF"/>
                </a:solidFill>
                <a:latin typeface="Arial"/>
                <a:ea typeface="Arial"/>
                <a:cs typeface="Arial"/>
                <a:sym typeface="Arial"/>
              </a:rPr>
              <a:t>1) What are 2 biotic and 2 abiotic factors that naturally (with no people around) keep the population of deer from growing out of control? Be specific.</a:t>
            </a:r>
            <a:endParaRPr sz="2700" dirty="0">
              <a:solidFill>
                <a:srgbClr val="549FFF"/>
              </a:solidFill>
              <a:latin typeface="Arial"/>
              <a:ea typeface="Arial"/>
              <a:cs typeface="Arial"/>
              <a:sym typeface="Arial"/>
            </a:endParaRPr>
          </a:p>
          <a:p>
            <a:pPr>
              <a:spcBef>
                <a:spcPts val="0"/>
              </a:spcBef>
              <a:buClr>
                <a:schemeClr val="dk1"/>
              </a:buClr>
              <a:buSzPts val="1100"/>
            </a:pPr>
            <a:endParaRPr sz="2700" dirty="0">
              <a:solidFill>
                <a:srgbClr val="549FFF"/>
              </a:solidFill>
              <a:latin typeface="Arial"/>
              <a:ea typeface="Arial"/>
              <a:cs typeface="Arial"/>
              <a:sym typeface="Arial"/>
            </a:endParaRPr>
          </a:p>
          <a:p>
            <a:pPr>
              <a:spcBef>
                <a:spcPts val="0"/>
              </a:spcBef>
              <a:buClr>
                <a:schemeClr val="accent1"/>
              </a:buClr>
            </a:pPr>
            <a:r>
              <a:rPr lang="en" sz="2700" dirty="0">
                <a:solidFill>
                  <a:srgbClr val="549FFF"/>
                </a:solidFill>
                <a:latin typeface="Arial"/>
                <a:ea typeface="Arial"/>
                <a:cs typeface="Arial"/>
                <a:sym typeface="Arial"/>
              </a:rPr>
              <a:t>2) When humans move into an area the population of deer tends to explode upwards. How do you think humans change the population limits of the deer?</a:t>
            </a:r>
            <a:endParaRPr sz="2700" dirty="0">
              <a:solidFill>
                <a:srgbClr val="549FFF"/>
              </a:solidFill>
              <a:latin typeface="Questrial"/>
              <a:ea typeface="Questrial"/>
              <a:cs typeface="Questrial"/>
              <a:sym typeface="Questrial"/>
            </a:endParaRPr>
          </a:p>
        </p:txBody>
      </p:sp>
    </p:spTree>
    <p:extLst>
      <p:ext uri="{BB962C8B-B14F-4D97-AF65-F5344CB8AC3E}">
        <p14:creationId xmlns:p14="http://schemas.microsoft.com/office/powerpoint/2010/main" val="2296945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143555" y="1085850"/>
            <a:ext cx="5829300" cy="857250"/>
          </a:xfrm>
          <a:prstGeom prst="rect">
            <a:avLst/>
          </a:prstGeom>
          <a:noFill/>
          <a:ln>
            <a:noFill/>
          </a:ln>
        </p:spPr>
        <p:txBody>
          <a:bodyPr spcFirstLastPara="1" vert="horz" wrap="square" lIns="68569" tIns="34275" rIns="68569" bIns="34275" rtlCol="0" anchor="b" anchorCtr="0">
            <a:noAutofit/>
          </a:bodyPr>
          <a:lstStyle/>
          <a:p>
            <a:r>
              <a:rPr lang="en" sz="3000" dirty="0">
                <a:solidFill>
                  <a:schemeClr val="accent1"/>
                </a:solidFill>
                <a:latin typeface="Questrial"/>
                <a:ea typeface="Questrial"/>
                <a:cs typeface="Questrial"/>
                <a:sym typeface="Questrial"/>
              </a:rPr>
              <a:t>Environmental Resistance</a:t>
            </a:r>
            <a:endParaRPr dirty="0"/>
          </a:p>
        </p:txBody>
      </p:sp>
      <p:sp>
        <p:nvSpPr>
          <p:cNvPr id="146" name="Google Shape;146;p30"/>
          <p:cNvSpPr txBox="1">
            <a:spLocks noGrp="1"/>
          </p:cNvSpPr>
          <p:nvPr>
            <p:ph type="body" idx="1"/>
          </p:nvPr>
        </p:nvSpPr>
        <p:spPr>
          <a:xfrm>
            <a:off x="4572000" y="1268242"/>
            <a:ext cx="3543300" cy="4286250"/>
          </a:xfrm>
          <a:prstGeom prst="rect">
            <a:avLst/>
          </a:prstGeom>
          <a:noFill/>
          <a:ln>
            <a:noFill/>
          </a:ln>
        </p:spPr>
        <p:txBody>
          <a:bodyPr spcFirstLastPara="1" vert="horz" wrap="square" lIns="68569" tIns="34275" rIns="68569" bIns="34275" rtlCol="0" anchor="t" anchorCtr="0">
            <a:noAutofit/>
          </a:bodyPr>
          <a:lstStyle/>
          <a:p>
            <a:pPr marL="257175" indent="-209550">
              <a:lnSpc>
                <a:spcPct val="90000"/>
              </a:lnSpc>
              <a:spcBef>
                <a:spcPts val="0"/>
              </a:spcBef>
              <a:buSzPts val="1824"/>
            </a:pPr>
            <a:r>
              <a:rPr lang="en" sz="1800" dirty="0">
                <a:solidFill>
                  <a:schemeClr val="dk2"/>
                </a:solidFill>
                <a:latin typeface="Questrial"/>
                <a:ea typeface="Questrial"/>
                <a:cs typeface="Questrial"/>
                <a:sym typeface="Questrial"/>
              </a:rPr>
              <a:t>Population explosions seldom occur in nature</a:t>
            </a:r>
            <a:endParaRPr dirty="0"/>
          </a:p>
          <a:p>
            <a:pPr marL="257175" indent="-209550">
              <a:lnSpc>
                <a:spcPct val="90000"/>
              </a:lnSpc>
              <a:buSzPts val="1824"/>
            </a:pPr>
            <a:r>
              <a:rPr lang="en" sz="1800" dirty="0">
                <a:solidFill>
                  <a:schemeClr val="dk2"/>
                </a:solidFill>
                <a:latin typeface="Questrial"/>
                <a:ea typeface="Questrial"/>
                <a:cs typeface="Questrial"/>
                <a:sym typeface="Questrial"/>
              </a:rPr>
              <a:t>Biotic and abiotic factors cause mortality in populations</a:t>
            </a:r>
            <a:endParaRPr dirty="0"/>
          </a:p>
          <a:p>
            <a:pPr marL="257175" indent="-209550">
              <a:lnSpc>
                <a:spcPct val="90000"/>
              </a:lnSpc>
              <a:buSzPts val="1824"/>
            </a:pPr>
            <a:r>
              <a:rPr lang="en" sz="1800" dirty="0">
                <a:solidFill>
                  <a:schemeClr val="dk2"/>
                </a:solidFill>
                <a:latin typeface="Questrial"/>
                <a:ea typeface="Questrial"/>
                <a:cs typeface="Questrial"/>
                <a:sym typeface="Questrial"/>
              </a:rPr>
              <a:t>Biotic factors</a:t>
            </a:r>
            <a:endParaRPr dirty="0"/>
          </a:p>
          <a:p>
            <a:pPr marL="479822" lvl="1" indent="-213122">
              <a:lnSpc>
                <a:spcPct val="90000"/>
              </a:lnSpc>
              <a:spcBef>
                <a:spcPts val="300"/>
              </a:spcBef>
              <a:buSzPts val="1520"/>
            </a:pPr>
            <a:r>
              <a:rPr lang="en" sz="1500" dirty="0">
                <a:solidFill>
                  <a:schemeClr val="dk2"/>
                </a:solidFill>
                <a:latin typeface="Questrial"/>
                <a:ea typeface="Questrial"/>
                <a:cs typeface="Questrial"/>
                <a:sym typeface="Questrial"/>
              </a:rPr>
              <a:t>Predators</a:t>
            </a:r>
            <a:endParaRPr dirty="0"/>
          </a:p>
          <a:p>
            <a:pPr marL="479822" lvl="1" indent="-213122">
              <a:lnSpc>
                <a:spcPct val="90000"/>
              </a:lnSpc>
              <a:spcBef>
                <a:spcPts val="300"/>
              </a:spcBef>
              <a:buSzPts val="1520"/>
            </a:pPr>
            <a:r>
              <a:rPr lang="en" sz="1500" dirty="0">
                <a:solidFill>
                  <a:schemeClr val="dk2"/>
                </a:solidFill>
                <a:latin typeface="Questrial"/>
                <a:ea typeface="Questrial"/>
                <a:cs typeface="Questrial"/>
                <a:sym typeface="Questrial"/>
              </a:rPr>
              <a:t>Parasites</a:t>
            </a:r>
            <a:endParaRPr dirty="0"/>
          </a:p>
          <a:p>
            <a:pPr marL="479822" lvl="1" indent="-213122">
              <a:lnSpc>
                <a:spcPct val="90000"/>
              </a:lnSpc>
              <a:spcBef>
                <a:spcPts val="300"/>
              </a:spcBef>
              <a:buSzPts val="1520"/>
            </a:pPr>
            <a:r>
              <a:rPr lang="en" sz="1500" dirty="0">
                <a:solidFill>
                  <a:schemeClr val="dk2"/>
                </a:solidFill>
                <a:latin typeface="Questrial"/>
                <a:ea typeface="Questrial"/>
                <a:cs typeface="Questrial"/>
                <a:sym typeface="Questrial"/>
              </a:rPr>
              <a:t>Competitors</a:t>
            </a:r>
            <a:endParaRPr dirty="0"/>
          </a:p>
          <a:p>
            <a:pPr marL="257175" indent="-209550">
              <a:lnSpc>
                <a:spcPct val="90000"/>
              </a:lnSpc>
              <a:buSzPts val="1824"/>
            </a:pPr>
            <a:r>
              <a:rPr lang="en" sz="1800" dirty="0">
                <a:solidFill>
                  <a:schemeClr val="dk2"/>
                </a:solidFill>
                <a:latin typeface="Questrial"/>
                <a:ea typeface="Questrial"/>
                <a:cs typeface="Questrial"/>
                <a:sym typeface="Questrial"/>
              </a:rPr>
              <a:t>Abiotic factors</a:t>
            </a:r>
            <a:endParaRPr dirty="0"/>
          </a:p>
          <a:p>
            <a:pPr marL="479822" lvl="1" indent="-213122">
              <a:lnSpc>
                <a:spcPct val="90000"/>
              </a:lnSpc>
              <a:spcBef>
                <a:spcPts val="300"/>
              </a:spcBef>
              <a:buSzPts val="1520"/>
            </a:pPr>
            <a:r>
              <a:rPr lang="en" sz="1500" dirty="0">
                <a:solidFill>
                  <a:schemeClr val="dk2"/>
                </a:solidFill>
                <a:latin typeface="Questrial"/>
                <a:ea typeface="Questrial"/>
                <a:cs typeface="Questrial"/>
                <a:sym typeface="Questrial"/>
              </a:rPr>
              <a:t>Changes in temperatures</a:t>
            </a:r>
            <a:endParaRPr dirty="0"/>
          </a:p>
          <a:p>
            <a:pPr marL="479822" lvl="1" indent="-213122">
              <a:lnSpc>
                <a:spcPct val="90000"/>
              </a:lnSpc>
              <a:spcBef>
                <a:spcPts val="300"/>
              </a:spcBef>
              <a:buSzPts val="1520"/>
            </a:pPr>
            <a:r>
              <a:rPr lang="en" sz="1500" dirty="0">
                <a:solidFill>
                  <a:schemeClr val="dk2"/>
                </a:solidFill>
                <a:latin typeface="Questrial"/>
                <a:ea typeface="Questrial"/>
                <a:cs typeface="Questrial"/>
                <a:sym typeface="Questrial"/>
              </a:rPr>
              <a:t>Moisture</a:t>
            </a:r>
            <a:endParaRPr dirty="0"/>
          </a:p>
          <a:p>
            <a:pPr marL="479822" lvl="1" indent="-213122">
              <a:lnSpc>
                <a:spcPct val="90000"/>
              </a:lnSpc>
              <a:spcBef>
                <a:spcPts val="300"/>
              </a:spcBef>
              <a:buSzPts val="1520"/>
            </a:pPr>
            <a:r>
              <a:rPr lang="en" sz="1500" dirty="0">
                <a:solidFill>
                  <a:schemeClr val="dk2"/>
                </a:solidFill>
                <a:latin typeface="Questrial"/>
                <a:ea typeface="Questrial"/>
                <a:cs typeface="Questrial"/>
                <a:sym typeface="Questrial"/>
              </a:rPr>
              <a:t>Salinity</a:t>
            </a:r>
            <a:endParaRPr dirty="0"/>
          </a:p>
          <a:p>
            <a:pPr marL="479822" lvl="1" indent="-213122">
              <a:lnSpc>
                <a:spcPct val="90000"/>
              </a:lnSpc>
              <a:spcBef>
                <a:spcPts val="300"/>
              </a:spcBef>
              <a:buSzPts val="1520"/>
            </a:pPr>
            <a:r>
              <a:rPr lang="en" sz="1500" dirty="0">
                <a:solidFill>
                  <a:schemeClr val="dk2"/>
                </a:solidFill>
                <a:latin typeface="Questrial"/>
                <a:ea typeface="Questrial"/>
                <a:cs typeface="Questrial"/>
                <a:sym typeface="Questrial"/>
              </a:rPr>
              <a:t>pH</a:t>
            </a:r>
            <a:endParaRPr dirty="0"/>
          </a:p>
        </p:txBody>
      </p:sp>
      <p:pic>
        <p:nvPicPr>
          <p:cNvPr id="147" name="Google Shape;147;p30" descr="POPULATION_VS_TIME_VS_ENVIRONMENTAL_RESISTANCE"/>
          <p:cNvPicPr preferRelativeResize="0"/>
          <p:nvPr/>
        </p:nvPicPr>
        <p:blipFill rotWithShape="1">
          <a:blip r:embed="rId3">
            <a:alphaModFix/>
          </a:blip>
          <a:srcRect/>
          <a:stretch/>
        </p:blipFill>
        <p:spPr>
          <a:xfrm>
            <a:off x="757578" y="1959442"/>
            <a:ext cx="3257550" cy="2903850"/>
          </a:xfrm>
          <a:prstGeom prst="rect">
            <a:avLst/>
          </a:prstGeom>
          <a:noFill/>
          <a:ln>
            <a:noFill/>
          </a:ln>
        </p:spPr>
      </p:pic>
    </p:spTree>
    <p:extLst>
      <p:ext uri="{BB962C8B-B14F-4D97-AF65-F5344CB8AC3E}">
        <p14:creationId xmlns:p14="http://schemas.microsoft.com/office/powerpoint/2010/main" val="325895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1000"/>
                                        <p:tgtEl>
                                          <p:spTgt spid="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1" end="1"/>
                                            </p:txEl>
                                          </p:spTgt>
                                        </p:tgtEl>
                                        <p:attrNameLst>
                                          <p:attrName>style.visibility</p:attrName>
                                        </p:attrNameLst>
                                      </p:cBhvr>
                                      <p:to>
                                        <p:strVal val="visible"/>
                                      </p:to>
                                    </p:set>
                                    <p:animEffect transition="in" filter="fade">
                                      <p:cBhvr>
                                        <p:cTn id="12" dur="1000"/>
                                        <p:tgtEl>
                                          <p:spTgt spid="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2" end="2"/>
                                            </p:txEl>
                                          </p:spTgt>
                                        </p:tgtEl>
                                        <p:attrNameLst>
                                          <p:attrName>style.visibility</p:attrName>
                                        </p:attrNameLst>
                                      </p:cBhvr>
                                      <p:to>
                                        <p:strVal val="visible"/>
                                      </p:to>
                                    </p:set>
                                    <p:animEffect transition="in" filter="fade">
                                      <p:cBhvr>
                                        <p:cTn id="17" dur="1000"/>
                                        <p:tgtEl>
                                          <p:spTgt spid="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3" end="3"/>
                                            </p:txEl>
                                          </p:spTgt>
                                        </p:tgtEl>
                                        <p:attrNameLst>
                                          <p:attrName>style.visibility</p:attrName>
                                        </p:attrNameLst>
                                      </p:cBhvr>
                                      <p:to>
                                        <p:strVal val="visible"/>
                                      </p:to>
                                    </p:set>
                                    <p:animEffect transition="in" filter="fade">
                                      <p:cBhvr>
                                        <p:cTn id="22" dur="1000"/>
                                        <p:tgtEl>
                                          <p:spTgt spid="1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
                                            <p:txEl>
                                              <p:pRg st="4" end="4"/>
                                            </p:txEl>
                                          </p:spTgt>
                                        </p:tgtEl>
                                        <p:attrNameLst>
                                          <p:attrName>style.visibility</p:attrName>
                                        </p:attrNameLst>
                                      </p:cBhvr>
                                      <p:to>
                                        <p:strVal val="visible"/>
                                      </p:to>
                                    </p:set>
                                    <p:animEffect transition="in" filter="fade">
                                      <p:cBhvr>
                                        <p:cTn id="27" dur="1000"/>
                                        <p:tgtEl>
                                          <p:spTgt spid="1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6">
                                            <p:txEl>
                                              <p:pRg st="5" end="5"/>
                                            </p:txEl>
                                          </p:spTgt>
                                        </p:tgtEl>
                                        <p:attrNameLst>
                                          <p:attrName>style.visibility</p:attrName>
                                        </p:attrNameLst>
                                      </p:cBhvr>
                                      <p:to>
                                        <p:strVal val="visible"/>
                                      </p:to>
                                    </p:set>
                                    <p:animEffect transition="in" filter="fade">
                                      <p:cBhvr>
                                        <p:cTn id="32" dur="1000"/>
                                        <p:tgtEl>
                                          <p:spTgt spid="1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
                                            <p:txEl>
                                              <p:pRg st="6" end="6"/>
                                            </p:txEl>
                                          </p:spTgt>
                                        </p:tgtEl>
                                        <p:attrNameLst>
                                          <p:attrName>style.visibility</p:attrName>
                                        </p:attrNameLst>
                                      </p:cBhvr>
                                      <p:to>
                                        <p:strVal val="visible"/>
                                      </p:to>
                                    </p:set>
                                    <p:animEffect transition="in" filter="fade">
                                      <p:cBhvr>
                                        <p:cTn id="37" dur="1000"/>
                                        <p:tgtEl>
                                          <p:spTgt spid="14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6">
                                            <p:txEl>
                                              <p:pRg st="7" end="7"/>
                                            </p:txEl>
                                          </p:spTgt>
                                        </p:tgtEl>
                                        <p:attrNameLst>
                                          <p:attrName>style.visibility</p:attrName>
                                        </p:attrNameLst>
                                      </p:cBhvr>
                                      <p:to>
                                        <p:strVal val="visible"/>
                                      </p:to>
                                    </p:set>
                                    <p:animEffect transition="in" filter="fade">
                                      <p:cBhvr>
                                        <p:cTn id="42" dur="1000"/>
                                        <p:tgtEl>
                                          <p:spTgt spid="14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6">
                                            <p:txEl>
                                              <p:pRg st="8" end="8"/>
                                            </p:txEl>
                                          </p:spTgt>
                                        </p:tgtEl>
                                        <p:attrNameLst>
                                          <p:attrName>style.visibility</p:attrName>
                                        </p:attrNameLst>
                                      </p:cBhvr>
                                      <p:to>
                                        <p:strVal val="visible"/>
                                      </p:to>
                                    </p:set>
                                    <p:animEffect transition="in" filter="fade">
                                      <p:cBhvr>
                                        <p:cTn id="47" dur="1000"/>
                                        <p:tgtEl>
                                          <p:spTgt spid="14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6">
                                            <p:txEl>
                                              <p:pRg st="9" end="9"/>
                                            </p:txEl>
                                          </p:spTgt>
                                        </p:tgtEl>
                                        <p:attrNameLst>
                                          <p:attrName>style.visibility</p:attrName>
                                        </p:attrNameLst>
                                      </p:cBhvr>
                                      <p:to>
                                        <p:strVal val="visible"/>
                                      </p:to>
                                    </p:set>
                                    <p:animEffect transition="in" filter="fade">
                                      <p:cBhvr>
                                        <p:cTn id="52" dur="1000"/>
                                        <p:tgtEl>
                                          <p:spTgt spid="14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6">
                                            <p:txEl>
                                              <p:pRg st="10" end="10"/>
                                            </p:txEl>
                                          </p:spTgt>
                                        </p:tgtEl>
                                        <p:attrNameLst>
                                          <p:attrName>style.visibility</p:attrName>
                                        </p:attrNameLst>
                                      </p:cBhvr>
                                      <p:to>
                                        <p:strVal val="visible"/>
                                      </p:to>
                                    </p:set>
                                    <p:animEffect transition="in" filter="fade">
                                      <p:cBhvr>
                                        <p:cTn id="57" dur="1000"/>
                                        <p:tgtEl>
                                          <p:spTgt spid="14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1"/>
          <p:cNvSpPr txBox="1">
            <a:spLocks noGrp="1"/>
          </p:cNvSpPr>
          <p:nvPr>
            <p:ph type="title"/>
          </p:nvPr>
        </p:nvSpPr>
        <p:spPr>
          <a:xfrm>
            <a:off x="0" y="1159287"/>
            <a:ext cx="7931510" cy="438975"/>
          </a:xfrm>
          <a:prstGeom prst="rect">
            <a:avLst/>
          </a:prstGeom>
          <a:noFill/>
          <a:ln>
            <a:noFill/>
          </a:ln>
        </p:spPr>
        <p:txBody>
          <a:bodyPr spcFirstLastPara="1" vert="horz" wrap="square" lIns="68569" tIns="34275" rIns="68569" bIns="34275" rtlCol="0" anchor="b" anchorCtr="0">
            <a:noAutofit/>
          </a:bodyPr>
          <a:lstStyle/>
          <a:p>
            <a:pPr algn="l">
              <a:spcBef>
                <a:spcPts val="0"/>
              </a:spcBef>
              <a:buClr>
                <a:schemeClr val="accent1"/>
              </a:buClr>
            </a:pPr>
            <a:r>
              <a:rPr lang="en" sz="2800" dirty="0">
                <a:solidFill>
                  <a:srgbClr val="00387E"/>
                </a:solidFill>
                <a:latin typeface="Questrial"/>
                <a:ea typeface="Questrial"/>
                <a:cs typeface="Questrial"/>
                <a:sym typeface="Questrial"/>
              </a:rPr>
              <a:t>Biotic Potential and Environmental Resistance</a:t>
            </a:r>
            <a:endParaRPr sz="2800" dirty="0">
              <a:solidFill>
                <a:srgbClr val="00387E"/>
              </a:solidFill>
            </a:endParaRPr>
          </a:p>
        </p:txBody>
      </p:sp>
      <p:sp>
        <p:nvSpPr>
          <p:cNvPr id="153" name="Google Shape;153;p31"/>
          <p:cNvSpPr txBox="1">
            <a:spLocks noGrp="1"/>
          </p:cNvSpPr>
          <p:nvPr>
            <p:ph type="body" idx="1"/>
          </p:nvPr>
        </p:nvSpPr>
        <p:spPr>
          <a:xfrm>
            <a:off x="296260" y="1808225"/>
            <a:ext cx="3664920" cy="3086100"/>
          </a:xfrm>
          <a:prstGeom prst="rect">
            <a:avLst/>
          </a:prstGeom>
          <a:noFill/>
          <a:ln>
            <a:noFill/>
          </a:ln>
        </p:spPr>
        <p:txBody>
          <a:bodyPr spcFirstLastPara="1" vert="horz" wrap="square" lIns="68569" tIns="34275" rIns="68569" bIns="34275" rtlCol="0" anchor="t" anchorCtr="0">
            <a:noAutofit/>
          </a:bodyPr>
          <a:lstStyle/>
          <a:p>
            <a:pPr marL="257175" indent="-209550">
              <a:lnSpc>
                <a:spcPct val="90000"/>
              </a:lnSpc>
              <a:spcBef>
                <a:spcPts val="0"/>
              </a:spcBef>
              <a:buClr>
                <a:schemeClr val="accent1"/>
              </a:buClr>
              <a:buSzPts val="1824"/>
              <a:buFont typeface="Noto Symbol"/>
              <a:buChar char="○"/>
            </a:pPr>
            <a:r>
              <a:rPr lang="en" sz="2400" b="1" dirty="0">
                <a:solidFill>
                  <a:schemeClr val="dk2"/>
                </a:solidFill>
                <a:latin typeface="Questrial"/>
                <a:ea typeface="Questrial"/>
                <a:cs typeface="Questrial"/>
                <a:sym typeface="Questrial"/>
              </a:rPr>
              <a:t>Biotic Potential</a:t>
            </a:r>
            <a:endParaRPr sz="2400" b="1" dirty="0"/>
          </a:p>
          <a:p>
            <a:pPr marL="479822" lvl="1" indent="-213122">
              <a:lnSpc>
                <a:spcPct val="90000"/>
              </a:lnSpc>
              <a:spcBef>
                <a:spcPts val="330"/>
              </a:spcBef>
              <a:buClr>
                <a:schemeClr val="accent1"/>
              </a:buClr>
              <a:buSzPts val="1672"/>
              <a:buFont typeface="Noto Symbol"/>
              <a:buChar char="○"/>
            </a:pPr>
            <a:r>
              <a:rPr lang="en" sz="2000" dirty="0">
                <a:solidFill>
                  <a:schemeClr val="dk2"/>
                </a:solidFill>
                <a:latin typeface="Questrial"/>
                <a:ea typeface="Questrial"/>
                <a:cs typeface="Questrial"/>
                <a:sym typeface="Questrial"/>
              </a:rPr>
              <a:t>Reproductive rate</a:t>
            </a:r>
            <a:endParaRPr sz="2000" dirty="0"/>
          </a:p>
          <a:p>
            <a:pPr marL="479822" lvl="1" indent="-213122">
              <a:lnSpc>
                <a:spcPct val="90000"/>
              </a:lnSpc>
              <a:spcBef>
                <a:spcPts val="330"/>
              </a:spcBef>
              <a:buClr>
                <a:schemeClr val="accent1"/>
              </a:buClr>
              <a:buSzPts val="1672"/>
              <a:buFont typeface="Noto Symbol"/>
              <a:buChar char="○"/>
            </a:pPr>
            <a:r>
              <a:rPr lang="en" sz="2000" dirty="0">
                <a:solidFill>
                  <a:schemeClr val="dk2"/>
                </a:solidFill>
                <a:latin typeface="Questrial"/>
                <a:ea typeface="Questrial"/>
                <a:cs typeface="Questrial"/>
                <a:sym typeface="Questrial"/>
              </a:rPr>
              <a:t>Ability to migrate (animals) or disperse (seeds)</a:t>
            </a:r>
            <a:endParaRPr sz="2000" dirty="0"/>
          </a:p>
          <a:p>
            <a:pPr marL="479822" lvl="1" indent="-213122">
              <a:lnSpc>
                <a:spcPct val="90000"/>
              </a:lnSpc>
              <a:spcBef>
                <a:spcPts val="330"/>
              </a:spcBef>
              <a:buClr>
                <a:schemeClr val="accent1"/>
              </a:buClr>
              <a:buSzPts val="1672"/>
              <a:buFont typeface="Noto Symbol"/>
              <a:buChar char="○"/>
            </a:pPr>
            <a:r>
              <a:rPr lang="en" sz="2000" dirty="0">
                <a:solidFill>
                  <a:schemeClr val="dk2"/>
                </a:solidFill>
                <a:latin typeface="Questrial"/>
                <a:ea typeface="Questrial"/>
                <a:cs typeface="Questrial"/>
                <a:sym typeface="Questrial"/>
              </a:rPr>
              <a:t>Ability to invade new habitats</a:t>
            </a:r>
            <a:endParaRPr sz="2000" dirty="0"/>
          </a:p>
          <a:p>
            <a:pPr marL="479822" lvl="1" indent="-213122">
              <a:lnSpc>
                <a:spcPct val="90000"/>
              </a:lnSpc>
              <a:spcBef>
                <a:spcPts val="330"/>
              </a:spcBef>
              <a:buClr>
                <a:schemeClr val="accent1"/>
              </a:buClr>
              <a:buSzPts val="1672"/>
              <a:buFont typeface="Noto Symbol"/>
              <a:buChar char="○"/>
            </a:pPr>
            <a:r>
              <a:rPr lang="en" sz="2000" dirty="0">
                <a:solidFill>
                  <a:schemeClr val="dk2"/>
                </a:solidFill>
                <a:latin typeface="Questrial"/>
                <a:ea typeface="Questrial"/>
                <a:cs typeface="Questrial"/>
                <a:sym typeface="Questrial"/>
              </a:rPr>
              <a:t>Defense mechanisms</a:t>
            </a:r>
            <a:endParaRPr sz="2000" dirty="0"/>
          </a:p>
          <a:p>
            <a:pPr marL="479822" lvl="1" indent="-213122">
              <a:lnSpc>
                <a:spcPct val="90000"/>
              </a:lnSpc>
              <a:spcBef>
                <a:spcPts val="330"/>
              </a:spcBef>
              <a:buClr>
                <a:schemeClr val="accent1"/>
              </a:buClr>
              <a:buSzPts val="1672"/>
              <a:buFont typeface="Noto Symbol"/>
              <a:buChar char="○"/>
            </a:pPr>
            <a:r>
              <a:rPr lang="en" sz="2000" dirty="0">
                <a:solidFill>
                  <a:schemeClr val="dk2"/>
                </a:solidFill>
                <a:latin typeface="Questrial"/>
                <a:ea typeface="Questrial"/>
                <a:cs typeface="Questrial"/>
                <a:sym typeface="Questrial"/>
              </a:rPr>
              <a:t>Ability to cope with adverse conditions</a:t>
            </a:r>
            <a:endParaRPr sz="2000" dirty="0"/>
          </a:p>
        </p:txBody>
      </p:sp>
      <p:sp>
        <p:nvSpPr>
          <p:cNvPr id="154" name="Google Shape;154;p31"/>
          <p:cNvSpPr txBox="1">
            <a:spLocks noGrp="1"/>
          </p:cNvSpPr>
          <p:nvPr>
            <p:ph type="body" idx="2"/>
          </p:nvPr>
        </p:nvSpPr>
        <p:spPr>
          <a:xfrm>
            <a:off x="3961180" y="1745550"/>
            <a:ext cx="4123035" cy="3397950"/>
          </a:xfrm>
          <a:prstGeom prst="rect">
            <a:avLst/>
          </a:prstGeom>
          <a:noFill/>
          <a:ln>
            <a:noFill/>
          </a:ln>
        </p:spPr>
        <p:txBody>
          <a:bodyPr spcFirstLastPara="1" vert="horz" wrap="square" lIns="68569" tIns="34275" rIns="68569" bIns="34275" rtlCol="0" anchor="t" anchorCtr="0">
            <a:noAutofit/>
          </a:bodyPr>
          <a:lstStyle/>
          <a:p>
            <a:pPr marL="257175" indent="-209550">
              <a:spcBef>
                <a:spcPts val="0"/>
              </a:spcBef>
              <a:buClr>
                <a:schemeClr val="accent1"/>
              </a:buClr>
              <a:buSzPts val="1824"/>
              <a:buFont typeface="Noto Symbol"/>
              <a:buChar char="○"/>
            </a:pPr>
            <a:r>
              <a:rPr lang="en" sz="2400" b="1" dirty="0">
                <a:solidFill>
                  <a:schemeClr val="dk2"/>
                </a:solidFill>
                <a:latin typeface="Questrial"/>
                <a:ea typeface="Questrial"/>
                <a:cs typeface="Questrial"/>
                <a:sym typeface="Questrial"/>
              </a:rPr>
              <a:t>Environmental resistance</a:t>
            </a:r>
            <a:endParaRPr sz="2400" b="1" dirty="0"/>
          </a:p>
          <a:p>
            <a:pPr marL="479822" lvl="1" indent="-213122">
              <a:spcBef>
                <a:spcPts val="330"/>
              </a:spcBef>
              <a:buClr>
                <a:schemeClr val="accent1"/>
              </a:buClr>
              <a:buSzPts val="1672"/>
              <a:buFont typeface="Noto Symbol"/>
              <a:buChar char="○"/>
            </a:pPr>
            <a:r>
              <a:rPr lang="en" sz="2000" dirty="0">
                <a:solidFill>
                  <a:schemeClr val="dk2"/>
                </a:solidFill>
                <a:latin typeface="Questrial"/>
                <a:ea typeface="Questrial"/>
                <a:cs typeface="Questrial"/>
                <a:sym typeface="Questrial"/>
              </a:rPr>
              <a:t>Lack of food or nutrients</a:t>
            </a:r>
            <a:endParaRPr sz="2000" dirty="0"/>
          </a:p>
          <a:p>
            <a:pPr marL="479822" lvl="1" indent="-213122">
              <a:spcBef>
                <a:spcPts val="330"/>
              </a:spcBef>
              <a:buClr>
                <a:schemeClr val="accent1"/>
              </a:buClr>
              <a:buSzPts val="1672"/>
              <a:buFont typeface="Noto Symbol"/>
              <a:buChar char="○"/>
            </a:pPr>
            <a:r>
              <a:rPr lang="en" sz="2000" dirty="0">
                <a:solidFill>
                  <a:schemeClr val="dk2"/>
                </a:solidFill>
                <a:latin typeface="Questrial"/>
                <a:ea typeface="Questrial"/>
                <a:cs typeface="Questrial"/>
                <a:sym typeface="Questrial"/>
              </a:rPr>
              <a:t>Lack of water</a:t>
            </a:r>
            <a:endParaRPr sz="2000" dirty="0"/>
          </a:p>
          <a:p>
            <a:pPr marL="479822" lvl="1" indent="-213122">
              <a:spcBef>
                <a:spcPts val="330"/>
              </a:spcBef>
              <a:buClr>
                <a:schemeClr val="accent1"/>
              </a:buClr>
              <a:buSzPts val="1672"/>
              <a:buFont typeface="Noto Symbol"/>
              <a:buChar char="○"/>
            </a:pPr>
            <a:r>
              <a:rPr lang="en" sz="2000" dirty="0">
                <a:solidFill>
                  <a:schemeClr val="dk2"/>
                </a:solidFill>
                <a:latin typeface="Questrial"/>
                <a:ea typeface="Questrial"/>
                <a:cs typeface="Questrial"/>
                <a:sym typeface="Questrial"/>
              </a:rPr>
              <a:t>Lack of suitable habitat</a:t>
            </a:r>
            <a:endParaRPr sz="2000" dirty="0"/>
          </a:p>
          <a:p>
            <a:pPr marL="479822" lvl="1" indent="-213122">
              <a:spcBef>
                <a:spcPts val="330"/>
              </a:spcBef>
              <a:buClr>
                <a:schemeClr val="accent1"/>
              </a:buClr>
              <a:buSzPts val="1672"/>
              <a:buFont typeface="Noto Symbol"/>
              <a:buChar char="○"/>
            </a:pPr>
            <a:r>
              <a:rPr lang="en" sz="2000" dirty="0">
                <a:solidFill>
                  <a:schemeClr val="dk2"/>
                </a:solidFill>
                <a:latin typeface="Questrial"/>
                <a:ea typeface="Questrial"/>
                <a:cs typeface="Questrial"/>
                <a:sym typeface="Questrial"/>
              </a:rPr>
              <a:t>Adverse weather</a:t>
            </a:r>
            <a:endParaRPr sz="2000" dirty="0"/>
          </a:p>
          <a:p>
            <a:pPr marL="479822" lvl="1" indent="-213122">
              <a:spcBef>
                <a:spcPts val="330"/>
              </a:spcBef>
              <a:buClr>
                <a:schemeClr val="accent1"/>
              </a:buClr>
              <a:buSzPts val="1672"/>
              <a:buFont typeface="Noto Symbol"/>
              <a:buChar char="○"/>
            </a:pPr>
            <a:r>
              <a:rPr lang="en" sz="2000" dirty="0">
                <a:solidFill>
                  <a:schemeClr val="dk2"/>
                </a:solidFill>
                <a:latin typeface="Questrial"/>
                <a:ea typeface="Questrial"/>
                <a:cs typeface="Questrial"/>
                <a:sym typeface="Questrial"/>
              </a:rPr>
              <a:t>Predators</a:t>
            </a:r>
            <a:endParaRPr sz="2000" dirty="0"/>
          </a:p>
          <a:p>
            <a:pPr marL="479822" lvl="1" indent="-213122">
              <a:spcBef>
                <a:spcPts val="330"/>
              </a:spcBef>
              <a:buClr>
                <a:schemeClr val="accent1"/>
              </a:buClr>
              <a:buSzPts val="1672"/>
              <a:buFont typeface="Noto Symbol"/>
              <a:buChar char="○"/>
            </a:pPr>
            <a:r>
              <a:rPr lang="en" sz="2000" dirty="0">
                <a:solidFill>
                  <a:schemeClr val="dk2"/>
                </a:solidFill>
                <a:latin typeface="Questrial"/>
                <a:ea typeface="Questrial"/>
                <a:cs typeface="Questrial"/>
                <a:sym typeface="Questrial"/>
              </a:rPr>
              <a:t>Disease</a:t>
            </a:r>
            <a:endParaRPr sz="2000" dirty="0"/>
          </a:p>
          <a:p>
            <a:pPr marL="479822" lvl="1" indent="-213122">
              <a:spcBef>
                <a:spcPts val="330"/>
              </a:spcBef>
              <a:buClr>
                <a:schemeClr val="accent1"/>
              </a:buClr>
              <a:buSzPts val="1672"/>
              <a:buFont typeface="Noto Symbol"/>
              <a:buChar char="○"/>
            </a:pPr>
            <a:r>
              <a:rPr lang="en" sz="2000" dirty="0">
                <a:solidFill>
                  <a:schemeClr val="dk2"/>
                </a:solidFill>
                <a:latin typeface="Questrial"/>
                <a:ea typeface="Questrial"/>
                <a:cs typeface="Questrial"/>
                <a:sym typeface="Questrial"/>
              </a:rPr>
              <a:t>Parasites</a:t>
            </a:r>
            <a:endParaRPr sz="2000" dirty="0"/>
          </a:p>
          <a:p>
            <a:pPr marL="479822" lvl="1" indent="-213122">
              <a:spcBef>
                <a:spcPts val="330"/>
              </a:spcBef>
              <a:buClr>
                <a:schemeClr val="accent1"/>
              </a:buClr>
              <a:buSzPts val="1672"/>
              <a:buFont typeface="Noto Symbol"/>
              <a:buChar char="○"/>
            </a:pPr>
            <a:r>
              <a:rPr lang="en" sz="2000" dirty="0">
                <a:solidFill>
                  <a:schemeClr val="dk2"/>
                </a:solidFill>
                <a:latin typeface="Questrial"/>
                <a:ea typeface="Questrial"/>
                <a:cs typeface="Questrial"/>
                <a:sym typeface="Questrial"/>
              </a:rPr>
              <a:t>Competitors</a:t>
            </a:r>
            <a:endParaRPr sz="2000" dirty="0"/>
          </a:p>
        </p:txBody>
      </p:sp>
    </p:spTree>
    <p:extLst>
      <p:ext uri="{BB962C8B-B14F-4D97-AF65-F5344CB8AC3E}">
        <p14:creationId xmlns:p14="http://schemas.microsoft.com/office/powerpoint/2010/main" val="222275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fade">
                                      <p:cBhvr>
                                        <p:cTn id="7" dur="15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fade">
                                      <p:cBhvr>
                                        <p:cTn id="12" dur="15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Effect transition="in" filter="fade">
                                      <p:cBhvr>
                                        <p:cTn id="17" dur="1500"/>
                                        <p:tgtEl>
                                          <p:spTgt spid="1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
                                            <p:txEl>
                                              <p:pRg st="3" end="3"/>
                                            </p:txEl>
                                          </p:spTgt>
                                        </p:tgtEl>
                                        <p:attrNameLst>
                                          <p:attrName>style.visibility</p:attrName>
                                        </p:attrNameLst>
                                      </p:cBhvr>
                                      <p:to>
                                        <p:strVal val="visible"/>
                                      </p:to>
                                    </p:set>
                                    <p:animEffect transition="in" filter="fade">
                                      <p:cBhvr>
                                        <p:cTn id="22" dur="1500"/>
                                        <p:tgtEl>
                                          <p:spTgt spid="1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
                                            <p:txEl>
                                              <p:pRg st="4" end="4"/>
                                            </p:txEl>
                                          </p:spTgt>
                                        </p:tgtEl>
                                        <p:attrNameLst>
                                          <p:attrName>style.visibility</p:attrName>
                                        </p:attrNameLst>
                                      </p:cBhvr>
                                      <p:to>
                                        <p:strVal val="visible"/>
                                      </p:to>
                                    </p:set>
                                    <p:animEffect transition="in" filter="fade">
                                      <p:cBhvr>
                                        <p:cTn id="27" dur="1500"/>
                                        <p:tgtEl>
                                          <p:spTgt spid="1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
                                            <p:txEl>
                                              <p:pRg st="5" end="5"/>
                                            </p:txEl>
                                          </p:spTgt>
                                        </p:tgtEl>
                                        <p:attrNameLst>
                                          <p:attrName>style.visibility</p:attrName>
                                        </p:attrNameLst>
                                      </p:cBhvr>
                                      <p:to>
                                        <p:strVal val="visible"/>
                                      </p:to>
                                    </p:set>
                                    <p:animEffect transition="in" filter="fade">
                                      <p:cBhvr>
                                        <p:cTn id="32" dur="1500"/>
                                        <p:tgtEl>
                                          <p:spTgt spid="15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54"/>
                                        </p:tgtEl>
                                        <p:attrNameLst>
                                          <p:attrName>style.visibility</p:attrName>
                                        </p:attrNameLst>
                                      </p:cBhvr>
                                      <p:to>
                                        <p:strVal val="visible"/>
                                      </p:to>
                                    </p:set>
                                    <p:animEffect transition="in" filter="fade">
                                      <p:cBhvr>
                                        <p:cTn id="35" dur="1000"/>
                                        <p:tgtEl>
                                          <p:spTgt spid="15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4">
                                            <p:txEl>
                                              <p:pRg st="0" end="0"/>
                                            </p:txEl>
                                          </p:spTgt>
                                        </p:tgtEl>
                                        <p:attrNameLst>
                                          <p:attrName>style.visibility</p:attrName>
                                        </p:attrNameLst>
                                      </p:cBhvr>
                                      <p:to>
                                        <p:strVal val="visible"/>
                                      </p:to>
                                    </p:set>
                                    <p:animEffect transition="in" filter="fade">
                                      <p:cBhvr>
                                        <p:cTn id="40" dur="1000"/>
                                        <p:tgtEl>
                                          <p:spTgt spid="15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4">
                                            <p:txEl>
                                              <p:pRg st="1" end="1"/>
                                            </p:txEl>
                                          </p:spTgt>
                                        </p:tgtEl>
                                        <p:attrNameLst>
                                          <p:attrName>style.visibility</p:attrName>
                                        </p:attrNameLst>
                                      </p:cBhvr>
                                      <p:to>
                                        <p:strVal val="visible"/>
                                      </p:to>
                                    </p:set>
                                    <p:animEffect transition="in" filter="fade">
                                      <p:cBhvr>
                                        <p:cTn id="45" dur="1000"/>
                                        <p:tgtEl>
                                          <p:spTgt spid="15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54">
                                            <p:txEl>
                                              <p:pRg st="2" end="2"/>
                                            </p:txEl>
                                          </p:spTgt>
                                        </p:tgtEl>
                                        <p:attrNameLst>
                                          <p:attrName>style.visibility</p:attrName>
                                        </p:attrNameLst>
                                      </p:cBhvr>
                                      <p:to>
                                        <p:strVal val="visible"/>
                                      </p:to>
                                    </p:set>
                                    <p:animEffect transition="in" filter="fade">
                                      <p:cBhvr>
                                        <p:cTn id="50" dur="1000"/>
                                        <p:tgtEl>
                                          <p:spTgt spid="15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4">
                                            <p:txEl>
                                              <p:pRg st="3" end="3"/>
                                            </p:txEl>
                                          </p:spTgt>
                                        </p:tgtEl>
                                        <p:attrNameLst>
                                          <p:attrName>style.visibility</p:attrName>
                                        </p:attrNameLst>
                                      </p:cBhvr>
                                      <p:to>
                                        <p:strVal val="visible"/>
                                      </p:to>
                                    </p:set>
                                    <p:animEffect transition="in" filter="fade">
                                      <p:cBhvr>
                                        <p:cTn id="55" dur="1000"/>
                                        <p:tgtEl>
                                          <p:spTgt spid="154">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4">
                                            <p:txEl>
                                              <p:pRg st="4" end="4"/>
                                            </p:txEl>
                                          </p:spTgt>
                                        </p:tgtEl>
                                        <p:attrNameLst>
                                          <p:attrName>style.visibility</p:attrName>
                                        </p:attrNameLst>
                                      </p:cBhvr>
                                      <p:to>
                                        <p:strVal val="visible"/>
                                      </p:to>
                                    </p:set>
                                    <p:animEffect transition="in" filter="fade">
                                      <p:cBhvr>
                                        <p:cTn id="60" dur="1000"/>
                                        <p:tgtEl>
                                          <p:spTgt spid="154">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4">
                                            <p:txEl>
                                              <p:pRg st="5" end="5"/>
                                            </p:txEl>
                                          </p:spTgt>
                                        </p:tgtEl>
                                        <p:attrNameLst>
                                          <p:attrName>style.visibility</p:attrName>
                                        </p:attrNameLst>
                                      </p:cBhvr>
                                      <p:to>
                                        <p:strVal val="visible"/>
                                      </p:to>
                                    </p:set>
                                    <p:animEffect transition="in" filter="fade">
                                      <p:cBhvr>
                                        <p:cTn id="65" dur="1000"/>
                                        <p:tgtEl>
                                          <p:spTgt spid="154">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54">
                                            <p:txEl>
                                              <p:pRg st="6" end="6"/>
                                            </p:txEl>
                                          </p:spTgt>
                                        </p:tgtEl>
                                        <p:attrNameLst>
                                          <p:attrName>style.visibility</p:attrName>
                                        </p:attrNameLst>
                                      </p:cBhvr>
                                      <p:to>
                                        <p:strVal val="visible"/>
                                      </p:to>
                                    </p:set>
                                    <p:animEffect transition="in" filter="fade">
                                      <p:cBhvr>
                                        <p:cTn id="70" dur="1000"/>
                                        <p:tgtEl>
                                          <p:spTgt spid="154">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54">
                                            <p:txEl>
                                              <p:pRg st="7" end="7"/>
                                            </p:txEl>
                                          </p:spTgt>
                                        </p:tgtEl>
                                        <p:attrNameLst>
                                          <p:attrName>style.visibility</p:attrName>
                                        </p:attrNameLst>
                                      </p:cBhvr>
                                      <p:to>
                                        <p:strVal val="visible"/>
                                      </p:to>
                                    </p:set>
                                    <p:animEffect transition="in" filter="fade">
                                      <p:cBhvr>
                                        <p:cTn id="75" dur="1000"/>
                                        <p:tgtEl>
                                          <p:spTgt spid="154">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54">
                                            <p:txEl>
                                              <p:pRg st="8" end="8"/>
                                            </p:txEl>
                                          </p:spTgt>
                                        </p:tgtEl>
                                        <p:attrNameLst>
                                          <p:attrName>style.visibility</p:attrName>
                                        </p:attrNameLst>
                                      </p:cBhvr>
                                      <p:to>
                                        <p:strVal val="visible"/>
                                      </p:to>
                                    </p:set>
                                    <p:animEffect transition="in" filter="fade">
                                      <p:cBhvr>
                                        <p:cTn id="80" dur="1000"/>
                                        <p:tgtEl>
                                          <p:spTgt spid="1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title"/>
          </p:nvPr>
        </p:nvSpPr>
        <p:spPr>
          <a:xfrm>
            <a:off x="66363" y="1433693"/>
            <a:ext cx="5466150" cy="269100"/>
          </a:xfrm>
          <a:prstGeom prst="rect">
            <a:avLst/>
          </a:prstGeom>
          <a:noFill/>
          <a:ln>
            <a:noFill/>
          </a:ln>
        </p:spPr>
        <p:txBody>
          <a:bodyPr spcFirstLastPara="1" vert="horz" wrap="square" lIns="68569" tIns="34275" rIns="68569" bIns="34275" rtlCol="0" anchor="b" anchorCtr="0">
            <a:noAutofit/>
          </a:bodyPr>
          <a:lstStyle/>
          <a:p>
            <a:pPr>
              <a:spcBef>
                <a:spcPts val="0"/>
              </a:spcBef>
              <a:buClr>
                <a:schemeClr val="accent1"/>
              </a:buClr>
            </a:pPr>
            <a:r>
              <a:rPr lang="en" dirty="0">
                <a:solidFill>
                  <a:srgbClr val="00387E"/>
                </a:solidFill>
                <a:latin typeface="Questrial"/>
                <a:ea typeface="Questrial"/>
                <a:cs typeface="Questrial"/>
                <a:sym typeface="Questrial"/>
              </a:rPr>
              <a:t>Density Dependence</a:t>
            </a:r>
            <a:endParaRPr dirty="0">
              <a:solidFill>
                <a:srgbClr val="00387E"/>
              </a:solidFill>
            </a:endParaRPr>
          </a:p>
        </p:txBody>
      </p:sp>
      <p:sp>
        <p:nvSpPr>
          <p:cNvPr id="160" name="Google Shape;160;p32"/>
          <p:cNvSpPr txBox="1">
            <a:spLocks noGrp="1"/>
          </p:cNvSpPr>
          <p:nvPr>
            <p:ph type="body" idx="1"/>
          </p:nvPr>
        </p:nvSpPr>
        <p:spPr>
          <a:xfrm>
            <a:off x="0" y="1809349"/>
            <a:ext cx="5335525" cy="3371850"/>
          </a:xfrm>
          <a:prstGeom prst="rect">
            <a:avLst/>
          </a:prstGeom>
          <a:noFill/>
          <a:ln>
            <a:noFill/>
          </a:ln>
        </p:spPr>
        <p:txBody>
          <a:bodyPr spcFirstLastPara="1" vert="horz" wrap="square" lIns="68569" tIns="34275" rIns="68569" bIns="34275" rtlCol="0" anchor="t" anchorCtr="0">
            <a:noAutofit/>
          </a:bodyPr>
          <a:lstStyle/>
          <a:p>
            <a:pPr marL="257175" indent="-209550">
              <a:lnSpc>
                <a:spcPct val="90000"/>
              </a:lnSpc>
              <a:spcBef>
                <a:spcPts val="0"/>
              </a:spcBef>
              <a:buClr>
                <a:schemeClr val="accent1"/>
              </a:buClr>
              <a:buSzPts val="1824"/>
              <a:buFont typeface="Noto Symbol"/>
              <a:buChar char="○"/>
            </a:pPr>
            <a:r>
              <a:rPr lang="en" sz="1800" dirty="0">
                <a:solidFill>
                  <a:schemeClr val="dk2"/>
                </a:solidFill>
                <a:latin typeface="Questrial"/>
                <a:ea typeface="Questrial"/>
                <a:cs typeface="Questrial"/>
                <a:sym typeface="Questrial"/>
              </a:rPr>
              <a:t>Environmental resistance factors can be density dependent.</a:t>
            </a:r>
            <a:endParaRPr dirty="0"/>
          </a:p>
          <a:p>
            <a:pPr marL="479822" lvl="1" indent="-213122">
              <a:lnSpc>
                <a:spcPct val="90000"/>
              </a:lnSpc>
              <a:spcBef>
                <a:spcPts val="330"/>
              </a:spcBef>
              <a:buClr>
                <a:schemeClr val="accent1"/>
              </a:buClr>
              <a:buSzPts val="1672"/>
              <a:buFont typeface="Noto Symbol"/>
              <a:buChar char="○"/>
            </a:pPr>
            <a:r>
              <a:rPr lang="en" sz="1650" dirty="0">
                <a:latin typeface="Questrial"/>
                <a:ea typeface="Questrial"/>
                <a:cs typeface="Questrial"/>
                <a:sym typeface="Questrial"/>
              </a:rPr>
              <a:t>Example: Disease. Animals more animals means they’re closer together and spread disease more quickly. </a:t>
            </a:r>
            <a:endParaRPr sz="1650" dirty="0">
              <a:latin typeface="Questrial"/>
              <a:ea typeface="Questrial"/>
              <a:cs typeface="Questrial"/>
              <a:sym typeface="Questrial"/>
            </a:endParaRPr>
          </a:p>
          <a:p>
            <a:pPr indent="0">
              <a:lnSpc>
                <a:spcPct val="90000"/>
              </a:lnSpc>
              <a:spcBef>
                <a:spcPts val="330"/>
              </a:spcBef>
              <a:buNone/>
            </a:pPr>
            <a:endParaRPr sz="1650" dirty="0">
              <a:latin typeface="Questrial"/>
              <a:ea typeface="Questrial"/>
              <a:cs typeface="Questrial"/>
              <a:sym typeface="Questrial"/>
            </a:endParaRPr>
          </a:p>
          <a:p>
            <a:pPr marL="257175" indent="-209550">
              <a:lnSpc>
                <a:spcPct val="90000"/>
              </a:lnSpc>
              <a:spcBef>
                <a:spcPts val="360"/>
              </a:spcBef>
              <a:buClr>
                <a:schemeClr val="accent1"/>
              </a:buClr>
              <a:buSzPts val="1824"/>
              <a:buFont typeface="Noto Symbol"/>
              <a:buChar char="○"/>
            </a:pPr>
            <a:r>
              <a:rPr lang="en" sz="1800" dirty="0">
                <a:solidFill>
                  <a:schemeClr val="dk2"/>
                </a:solidFill>
                <a:latin typeface="Questrial"/>
                <a:ea typeface="Questrial"/>
                <a:cs typeface="Questrial"/>
                <a:sym typeface="Questrial"/>
              </a:rPr>
              <a:t>Environmental factors that cause mortality can be density independent</a:t>
            </a:r>
            <a:endParaRPr dirty="0"/>
          </a:p>
          <a:p>
            <a:pPr marL="479822" lvl="1" indent="-213122">
              <a:lnSpc>
                <a:spcPct val="90000"/>
              </a:lnSpc>
              <a:spcBef>
                <a:spcPts val="330"/>
              </a:spcBef>
              <a:buClr>
                <a:schemeClr val="accent1"/>
              </a:buClr>
              <a:buSzPts val="1672"/>
              <a:buFont typeface="Noto Symbol"/>
              <a:buChar char="○"/>
            </a:pPr>
            <a:r>
              <a:rPr lang="en" sz="1650" dirty="0">
                <a:solidFill>
                  <a:schemeClr val="dk2"/>
                </a:solidFill>
                <a:latin typeface="Questrial"/>
                <a:ea typeface="Questrial"/>
                <a:cs typeface="Questrial"/>
                <a:sym typeface="Questrial"/>
              </a:rPr>
              <a:t>A sudden deep freeze in spring</a:t>
            </a:r>
            <a:endParaRPr dirty="0"/>
          </a:p>
          <a:p>
            <a:pPr marL="479822" lvl="1" indent="-213122">
              <a:lnSpc>
                <a:spcPct val="90000"/>
              </a:lnSpc>
              <a:spcBef>
                <a:spcPts val="330"/>
              </a:spcBef>
              <a:buClr>
                <a:schemeClr val="accent1"/>
              </a:buClr>
              <a:buSzPts val="1672"/>
              <a:buFont typeface="Noto Symbol"/>
              <a:buChar char="○"/>
            </a:pPr>
            <a:r>
              <a:rPr lang="en" sz="1650" dirty="0">
                <a:solidFill>
                  <a:schemeClr val="dk2"/>
                </a:solidFill>
                <a:latin typeface="Questrial"/>
                <a:ea typeface="Questrial"/>
                <a:cs typeface="Questrial"/>
                <a:sym typeface="Questrial"/>
              </a:rPr>
              <a:t>A fire that may kill all small mammals</a:t>
            </a:r>
            <a:endParaRPr dirty="0"/>
          </a:p>
          <a:p>
            <a:pPr marL="0" indent="0">
              <a:spcBef>
                <a:spcPts val="360"/>
              </a:spcBef>
              <a:buNone/>
            </a:pPr>
            <a:endParaRPr sz="1650" dirty="0">
              <a:solidFill>
                <a:schemeClr val="dk2"/>
              </a:solidFill>
              <a:latin typeface="Questrial"/>
              <a:ea typeface="Questrial"/>
              <a:cs typeface="Questrial"/>
              <a:sym typeface="Questrial"/>
            </a:endParaRPr>
          </a:p>
        </p:txBody>
      </p:sp>
      <p:pic>
        <p:nvPicPr>
          <p:cNvPr id="1026" name="Picture 2" descr="Image result for density depend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8400" y="1820169"/>
            <a:ext cx="3794750" cy="237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17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animEffect transition="in" filter="fade">
                                      <p:cBhvr>
                                        <p:cTn id="7" dur="1000"/>
                                        <p:tgtEl>
                                          <p:spTgt spid="1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1" end="1"/>
                                            </p:txEl>
                                          </p:spTgt>
                                        </p:tgtEl>
                                        <p:attrNameLst>
                                          <p:attrName>style.visibility</p:attrName>
                                        </p:attrNameLst>
                                      </p:cBhvr>
                                      <p:to>
                                        <p:strVal val="visible"/>
                                      </p:to>
                                    </p:set>
                                    <p:animEffect transition="in" filter="fade">
                                      <p:cBhvr>
                                        <p:cTn id="12" dur="1000"/>
                                        <p:tgtEl>
                                          <p:spTgt spid="1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3" end="3"/>
                                            </p:txEl>
                                          </p:spTgt>
                                        </p:tgtEl>
                                        <p:attrNameLst>
                                          <p:attrName>style.visibility</p:attrName>
                                        </p:attrNameLst>
                                      </p:cBhvr>
                                      <p:to>
                                        <p:strVal val="visible"/>
                                      </p:to>
                                    </p:set>
                                    <p:animEffect transition="in" filter="fade">
                                      <p:cBhvr>
                                        <p:cTn id="17" dur="1000"/>
                                        <p:tgtEl>
                                          <p:spTgt spid="16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0">
                                            <p:txEl>
                                              <p:pRg st="4" end="4"/>
                                            </p:txEl>
                                          </p:spTgt>
                                        </p:tgtEl>
                                        <p:attrNameLst>
                                          <p:attrName>style.visibility</p:attrName>
                                        </p:attrNameLst>
                                      </p:cBhvr>
                                      <p:to>
                                        <p:strVal val="visible"/>
                                      </p:to>
                                    </p:set>
                                    <p:animEffect transition="in" filter="fade">
                                      <p:cBhvr>
                                        <p:cTn id="22" dur="1000"/>
                                        <p:tgtEl>
                                          <p:spTgt spid="16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0">
                                            <p:txEl>
                                              <p:pRg st="5" end="5"/>
                                            </p:txEl>
                                          </p:spTgt>
                                        </p:tgtEl>
                                        <p:attrNameLst>
                                          <p:attrName>style.visibility</p:attrName>
                                        </p:attrNameLst>
                                      </p:cBhvr>
                                      <p:to>
                                        <p:strVal val="visible"/>
                                      </p:to>
                                    </p:set>
                                    <p:animEffect transition="in" filter="fade">
                                      <p:cBhvr>
                                        <p:cTn id="27" dur="1000"/>
                                        <p:tgtEl>
                                          <p:spTgt spid="16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title"/>
          </p:nvPr>
        </p:nvSpPr>
        <p:spPr>
          <a:xfrm>
            <a:off x="185773" y="1197405"/>
            <a:ext cx="7898442" cy="514350"/>
          </a:xfrm>
          <a:prstGeom prst="rect">
            <a:avLst/>
          </a:prstGeom>
          <a:noFill/>
          <a:ln>
            <a:noFill/>
          </a:ln>
        </p:spPr>
        <p:txBody>
          <a:bodyPr spcFirstLastPara="1" vert="horz" wrap="square" lIns="68569" tIns="34275" rIns="68569" bIns="34275" rtlCol="0" anchor="b" anchorCtr="0">
            <a:noAutofit/>
          </a:bodyPr>
          <a:lstStyle/>
          <a:p>
            <a:r>
              <a:rPr lang="en" sz="2800" b="1" dirty="0">
                <a:solidFill>
                  <a:schemeClr val="accent1"/>
                </a:solidFill>
                <a:latin typeface="Questrial"/>
                <a:ea typeface="Questrial"/>
                <a:cs typeface="Questrial"/>
                <a:sym typeface="Questrial"/>
              </a:rPr>
              <a:t>Optimum, Zone of Stress, Limits of Tolerance</a:t>
            </a:r>
            <a:endParaRPr sz="2800" b="1" dirty="0"/>
          </a:p>
        </p:txBody>
      </p:sp>
      <p:sp>
        <p:nvSpPr>
          <p:cNvPr id="166" name="Google Shape;166;p33" descr="Rectangle: Click to edit Master text styles &#10;Second level &#10;Third level &#10;Fourth level &#10;Fifth level"/>
          <p:cNvSpPr txBox="1">
            <a:spLocks noGrp="1"/>
          </p:cNvSpPr>
          <p:nvPr>
            <p:ph type="body" idx="1"/>
          </p:nvPr>
        </p:nvSpPr>
        <p:spPr>
          <a:xfrm>
            <a:off x="185772" y="1805005"/>
            <a:ext cx="4080817" cy="3086100"/>
          </a:xfrm>
          <a:prstGeom prst="rect">
            <a:avLst/>
          </a:prstGeom>
          <a:noFill/>
          <a:ln>
            <a:noFill/>
          </a:ln>
        </p:spPr>
        <p:txBody>
          <a:bodyPr spcFirstLastPara="1" vert="horz" wrap="square" lIns="68569" tIns="34275" rIns="68569" bIns="34275" rtlCol="0" anchor="t" anchorCtr="0">
            <a:noAutofit/>
          </a:bodyPr>
          <a:lstStyle/>
          <a:p>
            <a:pPr marL="257175" indent="-209550">
              <a:lnSpc>
                <a:spcPct val="75000"/>
              </a:lnSpc>
              <a:spcBef>
                <a:spcPts val="0"/>
              </a:spcBef>
              <a:buSzPts val="1672"/>
            </a:pPr>
            <a:r>
              <a:rPr lang="en" sz="2400" dirty="0">
                <a:solidFill>
                  <a:schemeClr val="dk2"/>
                </a:solidFill>
                <a:latin typeface="Questrial"/>
                <a:ea typeface="Questrial"/>
                <a:cs typeface="Questrial"/>
                <a:sym typeface="Questrial"/>
              </a:rPr>
              <a:t>Optimum</a:t>
            </a:r>
            <a:endParaRPr sz="2400" dirty="0"/>
          </a:p>
          <a:p>
            <a:pPr marL="479822" lvl="1" indent="-213122">
              <a:lnSpc>
                <a:spcPct val="75000"/>
              </a:lnSpc>
              <a:spcBef>
                <a:spcPts val="285"/>
              </a:spcBef>
              <a:buSzPts val="1444"/>
            </a:pPr>
            <a:r>
              <a:rPr lang="en" sz="1800" dirty="0">
                <a:solidFill>
                  <a:schemeClr val="dk2"/>
                </a:solidFill>
                <a:latin typeface="Questrial"/>
                <a:ea typeface="Questrial"/>
                <a:cs typeface="Questrial"/>
                <a:sym typeface="Questrial"/>
              </a:rPr>
              <a:t>Ideal habitat and factors for organisms to live the best</a:t>
            </a:r>
            <a:endParaRPr sz="1800" dirty="0"/>
          </a:p>
          <a:p>
            <a:pPr marL="257175" indent="-209550">
              <a:lnSpc>
                <a:spcPct val="75000"/>
              </a:lnSpc>
              <a:spcBef>
                <a:spcPts val="330"/>
              </a:spcBef>
              <a:buSzPts val="1672"/>
            </a:pPr>
            <a:r>
              <a:rPr lang="en" sz="2400" dirty="0">
                <a:solidFill>
                  <a:schemeClr val="dk2"/>
                </a:solidFill>
                <a:latin typeface="Questrial"/>
                <a:ea typeface="Questrial"/>
                <a:cs typeface="Questrial"/>
                <a:sym typeface="Questrial"/>
              </a:rPr>
              <a:t>Zone of Stress</a:t>
            </a:r>
            <a:endParaRPr sz="2400" dirty="0"/>
          </a:p>
          <a:p>
            <a:pPr marL="479822" lvl="1" indent="-213122">
              <a:lnSpc>
                <a:spcPct val="75000"/>
              </a:lnSpc>
              <a:spcBef>
                <a:spcPts val="285"/>
              </a:spcBef>
              <a:buSzPts val="1444"/>
            </a:pPr>
            <a:r>
              <a:rPr lang="en" sz="1800" dirty="0">
                <a:solidFill>
                  <a:schemeClr val="dk2"/>
                </a:solidFill>
                <a:latin typeface="Questrial"/>
                <a:ea typeface="Questrial"/>
                <a:cs typeface="Questrial"/>
                <a:sym typeface="Questrial"/>
              </a:rPr>
              <a:t>Organism experiences stress, with </a:t>
            </a:r>
            <a:r>
              <a:rPr lang="en" sz="1800" dirty="0">
                <a:latin typeface="Questrial"/>
                <a:ea typeface="Questrial"/>
                <a:cs typeface="Questrial"/>
                <a:sym typeface="Questrial"/>
              </a:rPr>
              <a:t>non-ideal factors</a:t>
            </a:r>
            <a:endParaRPr sz="1800" dirty="0"/>
          </a:p>
          <a:p>
            <a:pPr marL="257175" indent="-209550">
              <a:lnSpc>
                <a:spcPct val="75000"/>
              </a:lnSpc>
              <a:spcBef>
                <a:spcPts val="330"/>
              </a:spcBef>
              <a:buSzPts val="1672"/>
            </a:pPr>
            <a:r>
              <a:rPr lang="en" sz="2400" dirty="0">
                <a:solidFill>
                  <a:schemeClr val="dk2"/>
                </a:solidFill>
                <a:latin typeface="Questrial"/>
                <a:ea typeface="Questrial"/>
                <a:cs typeface="Questrial"/>
                <a:sym typeface="Questrial"/>
              </a:rPr>
              <a:t>Limit of Tolerance</a:t>
            </a:r>
            <a:endParaRPr sz="2400" dirty="0"/>
          </a:p>
          <a:p>
            <a:pPr marL="479822" lvl="1" indent="-213122">
              <a:lnSpc>
                <a:spcPct val="75000"/>
              </a:lnSpc>
              <a:spcBef>
                <a:spcPts val="285"/>
              </a:spcBef>
              <a:buSzPts val="1444"/>
            </a:pPr>
            <a:r>
              <a:rPr lang="en" sz="1800" dirty="0">
                <a:solidFill>
                  <a:schemeClr val="dk2"/>
                </a:solidFill>
                <a:latin typeface="Questrial"/>
                <a:ea typeface="Questrial"/>
                <a:cs typeface="Questrial"/>
                <a:sym typeface="Questrial"/>
              </a:rPr>
              <a:t>Usually is a range of tolerance for each organism</a:t>
            </a:r>
            <a:endParaRPr sz="1800" dirty="0"/>
          </a:p>
          <a:p>
            <a:pPr marL="479822" lvl="1" indent="-213122">
              <a:lnSpc>
                <a:spcPct val="75000"/>
              </a:lnSpc>
              <a:spcBef>
                <a:spcPts val="285"/>
              </a:spcBef>
              <a:buSzPts val="1444"/>
            </a:pPr>
            <a:r>
              <a:rPr lang="en" sz="1800" dirty="0">
                <a:solidFill>
                  <a:schemeClr val="dk2"/>
                </a:solidFill>
                <a:latin typeface="Questrial"/>
                <a:ea typeface="Questrial"/>
                <a:cs typeface="Questrial"/>
                <a:sym typeface="Questrial"/>
              </a:rPr>
              <a:t>Limit is reached and the organism can no longer survive</a:t>
            </a:r>
            <a:endParaRPr sz="1800" dirty="0"/>
          </a:p>
        </p:txBody>
      </p:sp>
      <p:pic>
        <p:nvPicPr>
          <p:cNvPr id="167" name="Google Shape;167;p33" descr="02_17"/>
          <p:cNvPicPr preferRelativeResize="0">
            <a:picLocks noGrp="1"/>
          </p:cNvPicPr>
          <p:nvPr>
            <p:ph type="body" idx="1"/>
          </p:nvPr>
        </p:nvPicPr>
        <p:blipFill rotWithShape="1">
          <a:blip r:embed="rId3">
            <a:alphaModFix/>
          </a:blip>
          <a:srcRect/>
          <a:stretch/>
        </p:blipFill>
        <p:spPr>
          <a:xfrm>
            <a:off x="5182820" y="1960930"/>
            <a:ext cx="3429000" cy="2774250"/>
          </a:xfrm>
          <a:prstGeom prst="rect">
            <a:avLst/>
          </a:prstGeom>
          <a:noFill/>
          <a:ln>
            <a:noFill/>
          </a:ln>
        </p:spPr>
      </p:pic>
    </p:spTree>
    <p:extLst>
      <p:ext uri="{BB962C8B-B14F-4D97-AF65-F5344CB8AC3E}">
        <p14:creationId xmlns:p14="http://schemas.microsoft.com/office/powerpoint/2010/main" val="170222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10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fade">
                                      <p:cBhvr>
                                        <p:cTn id="12" dur="10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fade">
                                      <p:cBhvr>
                                        <p:cTn id="17" dur="1000"/>
                                        <p:tgtEl>
                                          <p:spTgt spid="1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6">
                                            <p:txEl>
                                              <p:pRg st="3" end="3"/>
                                            </p:txEl>
                                          </p:spTgt>
                                        </p:tgtEl>
                                        <p:attrNameLst>
                                          <p:attrName>style.visibility</p:attrName>
                                        </p:attrNameLst>
                                      </p:cBhvr>
                                      <p:to>
                                        <p:strVal val="visible"/>
                                      </p:to>
                                    </p:set>
                                    <p:animEffect transition="in" filter="fade">
                                      <p:cBhvr>
                                        <p:cTn id="22" dur="1000"/>
                                        <p:tgtEl>
                                          <p:spTgt spid="1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6">
                                            <p:txEl>
                                              <p:pRg st="4" end="4"/>
                                            </p:txEl>
                                          </p:spTgt>
                                        </p:tgtEl>
                                        <p:attrNameLst>
                                          <p:attrName>style.visibility</p:attrName>
                                        </p:attrNameLst>
                                      </p:cBhvr>
                                      <p:to>
                                        <p:strVal val="visible"/>
                                      </p:to>
                                    </p:set>
                                    <p:animEffect transition="in" filter="fade">
                                      <p:cBhvr>
                                        <p:cTn id="27" dur="1000"/>
                                        <p:tgtEl>
                                          <p:spTgt spid="1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
                                            <p:txEl>
                                              <p:pRg st="5" end="5"/>
                                            </p:txEl>
                                          </p:spTgt>
                                        </p:tgtEl>
                                        <p:attrNameLst>
                                          <p:attrName>style.visibility</p:attrName>
                                        </p:attrNameLst>
                                      </p:cBhvr>
                                      <p:to>
                                        <p:strVal val="visible"/>
                                      </p:to>
                                    </p:set>
                                    <p:animEffect transition="in" filter="fade">
                                      <p:cBhvr>
                                        <p:cTn id="32" dur="1000"/>
                                        <p:tgtEl>
                                          <p:spTgt spid="1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6">
                                            <p:txEl>
                                              <p:pRg st="6" end="6"/>
                                            </p:txEl>
                                          </p:spTgt>
                                        </p:tgtEl>
                                        <p:attrNameLst>
                                          <p:attrName>style.visibility</p:attrName>
                                        </p:attrNameLst>
                                      </p:cBhvr>
                                      <p:to>
                                        <p:strVal val="visible"/>
                                      </p:to>
                                    </p:set>
                                    <p:animEffect transition="in" filter="fade">
                                      <p:cBhvr>
                                        <p:cTn id="37" dur="1000"/>
                                        <p:tgtEl>
                                          <p:spTgt spid="1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4"/>
          <p:cNvSpPr txBox="1">
            <a:spLocks noGrp="1"/>
          </p:cNvSpPr>
          <p:nvPr>
            <p:ph type="title"/>
          </p:nvPr>
        </p:nvSpPr>
        <p:spPr>
          <a:xfrm>
            <a:off x="143555" y="1350110"/>
            <a:ext cx="5829300" cy="549450"/>
          </a:xfrm>
          <a:prstGeom prst="rect">
            <a:avLst/>
          </a:prstGeom>
          <a:noFill/>
          <a:ln>
            <a:noFill/>
          </a:ln>
        </p:spPr>
        <p:txBody>
          <a:bodyPr spcFirstLastPara="1" vert="horz" wrap="square" lIns="68569" tIns="34275" rIns="68569" bIns="34275" rtlCol="0" anchor="b" anchorCtr="0">
            <a:noAutofit/>
          </a:bodyPr>
          <a:lstStyle/>
          <a:p>
            <a:r>
              <a:rPr lang="en" sz="3000" dirty="0">
                <a:solidFill>
                  <a:schemeClr val="accent1"/>
                </a:solidFill>
                <a:latin typeface="Questrial"/>
                <a:ea typeface="Questrial"/>
                <a:cs typeface="Questrial"/>
                <a:sym typeface="Questrial"/>
              </a:rPr>
              <a:t>Law of Limiting Factors</a:t>
            </a:r>
            <a:endParaRPr dirty="0"/>
          </a:p>
        </p:txBody>
      </p:sp>
      <p:sp>
        <p:nvSpPr>
          <p:cNvPr id="173" name="Google Shape;173;p34" descr="Rectangle: Click to edit Master text styles &#10;Second level &#10;Third level &#10;Fourth level &#10;Fifth level"/>
          <p:cNvSpPr txBox="1">
            <a:spLocks noGrp="1"/>
          </p:cNvSpPr>
          <p:nvPr>
            <p:ph type="body" idx="1"/>
          </p:nvPr>
        </p:nvSpPr>
        <p:spPr>
          <a:xfrm>
            <a:off x="31973" y="2266340"/>
            <a:ext cx="4234617" cy="3486150"/>
          </a:xfrm>
          <a:prstGeom prst="rect">
            <a:avLst/>
          </a:prstGeom>
          <a:noFill/>
          <a:ln>
            <a:noFill/>
          </a:ln>
        </p:spPr>
        <p:txBody>
          <a:bodyPr spcFirstLastPara="1" vert="horz" wrap="square" lIns="68569" tIns="34275" rIns="68569" bIns="34275" rtlCol="0" anchor="t" anchorCtr="0">
            <a:noAutofit/>
          </a:bodyPr>
          <a:lstStyle/>
          <a:p>
            <a:pPr marL="257175" indent="-209550">
              <a:spcBef>
                <a:spcPts val="0"/>
              </a:spcBef>
              <a:buSzPts val="1824"/>
            </a:pPr>
            <a:r>
              <a:rPr lang="en" sz="1800" dirty="0">
                <a:solidFill>
                  <a:schemeClr val="dk2"/>
                </a:solidFill>
                <a:latin typeface="Questrial"/>
                <a:ea typeface="Questrial"/>
                <a:cs typeface="Questrial"/>
                <a:sym typeface="Questrial"/>
              </a:rPr>
              <a:t>Any one of several factors being outside the optimal range that will cause stress and limit the growth, reproduction, or even </a:t>
            </a:r>
            <a:r>
              <a:rPr lang="en" sz="1800" dirty="0">
                <a:latin typeface="Questrial"/>
                <a:ea typeface="Questrial"/>
                <a:cs typeface="Questrial"/>
                <a:sym typeface="Questrial"/>
              </a:rPr>
              <a:t>death.</a:t>
            </a:r>
            <a:endParaRPr dirty="0"/>
          </a:p>
        </p:txBody>
      </p:sp>
      <p:pic>
        <p:nvPicPr>
          <p:cNvPr id="174" name="Google Shape;174;p34" descr="02_18"/>
          <p:cNvPicPr preferRelativeResize="0">
            <a:picLocks noGrp="1"/>
          </p:cNvPicPr>
          <p:nvPr>
            <p:ph type="body" idx="1"/>
          </p:nvPr>
        </p:nvPicPr>
        <p:blipFill rotWithShape="1">
          <a:blip r:embed="rId3">
            <a:alphaModFix/>
          </a:blip>
          <a:srcRect/>
          <a:stretch/>
        </p:blipFill>
        <p:spPr>
          <a:xfrm>
            <a:off x="4291283" y="281175"/>
            <a:ext cx="4428445" cy="4733855"/>
          </a:xfrm>
          <a:prstGeom prst="rect">
            <a:avLst/>
          </a:prstGeom>
          <a:noFill/>
          <a:ln>
            <a:noFill/>
          </a:ln>
        </p:spPr>
      </p:pic>
    </p:spTree>
    <p:extLst>
      <p:ext uri="{BB962C8B-B14F-4D97-AF65-F5344CB8AC3E}">
        <p14:creationId xmlns:p14="http://schemas.microsoft.com/office/powerpoint/2010/main" val="689356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a:spLocks noGrp="1"/>
          </p:cNvSpPr>
          <p:nvPr>
            <p:ph type="title"/>
          </p:nvPr>
        </p:nvSpPr>
        <p:spPr>
          <a:xfrm>
            <a:off x="143555" y="891995"/>
            <a:ext cx="5829300" cy="857250"/>
          </a:xfrm>
          <a:prstGeom prst="rect">
            <a:avLst/>
          </a:prstGeom>
          <a:noFill/>
          <a:ln>
            <a:noFill/>
          </a:ln>
        </p:spPr>
        <p:txBody>
          <a:bodyPr spcFirstLastPara="1" vert="horz" wrap="square" lIns="68569" tIns="34275" rIns="68569" bIns="34275" rtlCol="0" anchor="b" anchorCtr="0">
            <a:noAutofit/>
          </a:bodyPr>
          <a:lstStyle/>
          <a:p>
            <a:r>
              <a:rPr lang="en" sz="2700" dirty="0">
                <a:solidFill>
                  <a:schemeClr val="accent1"/>
                </a:solidFill>
                <a:latin typeface="Questrial"/>
                <a:ea typeface="Questrial"/>
                <a:cs typeface="Questrial"/>
                <a:sym typeface="Questrial"/>
              </a:rPr>
              <a:t>Dynamics of Natural Populations</a:t>
            </a:r>
            <a:endParaRPr dirty="0"/>
          </a:p>
        </p:txBody>
      </p:sp>
      <p:sp>
        <p:nvSpPr>
          <p:cNvPr id="180" name="Google Shape;180;p35"/>
          <p:cNvSpPr txBox="1">
            <a:spLocks noGrp="1"/>
          </p:cNvSpPr>
          <p:nvPr>
            <p:ph type="body" idx="1"/>
          </p:nvPr>
        </p:nvSpPr>
        <p:spPr>
          <a:xfrm>
            <a:off x="5030115" y="1901342"/>
            <a:ext cx="3817625" cy="2800350"/>
          </a:xfrm>
          <a:prstGeom prst="rect">
            <a:avLst/>
          </a:prstGeom>
          <a:noFill/>
          <a:ln>
            <a:noFill/>
          </a:ln>
        </p:spPr>
        <p:txBody>
          <a:bodyPr spcFirstLastPara="1" vert="horz" wrap="square" lIns="68569" tIns="34275" rIns="68569" bIns="34275" rtlCol="0" anchor="t" anchorCtr="0">
            <a:noAutofit/>
          </a:bodyPr>
          <a:lstStyle/>
          <a:p>
            <a:pPr marL="257175" indent="-209550">
              <a:lnSpc>
                <a:spcPct val="80000"/>
              </a:lnSpc>
              <a:spcBef>
                <a:spcPts val="0"/>
              </a:spcBef>
              <a:buSzPts val="1976"/>
            </a:pPr>
            <a:r>
              <a:rPr lang="en" sz="2400" dirty="0">
                <a:solidFill>
                  <a:schemeClr val="dk2"/>
                </a:solidFill>
                <a:latin typeface="Questrial"/>
                <a:ea typeface="Questrial"/>
                <a:cs typeface="Questrial"/>
                <a:sym typeface="Questrial"/>
              </a:rPr>
              <a:t>Each species exists in a population</a:t>
            </a:r>
            <a:endParaRPr sz="2400" dirty="0"/>
          </a:p>
          <a:p>
            <a:pPr marL="257175" indent="-209550">
              <a:lnSpc>
                <a:spcPct val="80000"/>
              </a:lnSpc>
              <a:spcBef>
                <a:spcPts val="390"/>
              </a:spcBef>
              <a:buSzPts val="1976"/>
            </a:pPr>
            <a:r>
              <a:rPr lang="en" sz="2400" dirty="0">
                <a:solidFill>
                  <a:schemeClr val="dk2"/>
                </a:solidFill>
                <a:latin typeface="Questrial"/>
                <a:ea typeface="Questrial"/>
                <a:cs typeface="Questrial"/>
                <a:sym typeface="Questrial"/>
              </a:rPr>
              <a:t>Over time most species remain more or less constant in size and geographic distribution</a:t>
            </a:r>
            <a:endParaRPr sz="2400" dirty="0"/>
          </a:p>
          <a:p>
            <a:pPr marL="257175" indent="-209550">
              <a:lnSpc>
                <a:spcPct val="80000"/>
              </a:lnSpc>
              <a:spcBef>
                <a:spcPts val="390"/>
              </a:spcBef>
              <a:buSzPts val="1976"/>
            </a:pPr>
            <a:r>
              <a:rPr lang="en" sz="2400" dirty="0">
                <a:solidFill>
                  <a:schemeClr val="dk2"/>
                </a:solidFill>
                <a:latin typeface="Questrial"/>
                <a:ea typeface="Questrial"/>
                <a:cs typeface="Questrial"/>
                <a:sym typeface="Questrial"/>
              </a:rPr>
              <a:t>Deaths = Births</a:t>
            </a:r>
            <a:endParaRPr sz="2400" dirty="0"/>
          </a:p>
          <a:p>
            <a:pPr marL="479822" lvl="1" indent="-213122">
              <a:lnSpc>
                <a:spcPct val="80000"/>
              </a:lnSpc>
              <a:buSzPts val="1672"/>
            </a:pPr>
            <a:r>
              <a:rPr lang="en" sz="2400" dirty="0">
                <a:solidFill>
                  <a:schemeClr val="dk2"/>
                </a:solidFill>
                <a:latin typeface="Questrial"/>
                <a:ea typeface="Questrial"/>
                <a:cs typeface="Questrial"/>
                <a:sym typeface="Questrial"/>
              </a:rPr>
              <a:t>This balance is called </a:t>
            </a:r>
            <a:r>
              <a:rPr lang="en" sz="2400" i="1" u="sng" dirty="0">
                <a:solidFill>
                  <a:schemeClr val="dk2"/>
                </a:solidFill>
                <a:latin typeface="Questrial"/>
                <a:ea typeface="Questrial"/>
                <a:cs typeface="Questrial"/>
                <a:sym typeface="Questrial"/>
              </a:rPr>
              <a:t>Population equilibrium</a:t>
            </a:r>
            <a:endParaRPr sz="2400" i="1" u="sng" dirty="0"/>
          </a:p>
        </p:txBody>
      </p:sp>
      <p:pic>
        <p:nvPicPr>
          <p:cNvPr id="181" name="Google Shape;181;p35" descr="dravec"/>
          <p:cNvPicPr preferRelativeResize="0"/>
          <p:nvPr/>
        </p:nvPicPr>
        <p:blipFill rotWithShape="1">
          <a:blip r:embed="rId3">
            <a:alphaModFix/>
          </a:blip>
          <a:srcRect/>
          <a:stretch/>
        </p:blipFill>
        <p:spPr>
          <a:xfrm>
            <a:off x="601670" y="2266340"/>
            <a:ext cx="3257550" cy="2500425"/>
          </a:xfrm>
          <a:prstGeom prst="rect">
            <a:avLst/>
          </a:prstGeom>
          <a:noFill/>
          <a:ln>
            <a:noFill/>
          </a:ln>
        </p:spPr>
      </p:pic>
    </p:spTree>
    <p:extLst>
      <p:ext uri="{BB962C8B-B14F-4D97-AF65-F5344CB8AC3E}">
        <p14:creationId xmlns:p14="http://schemas.microsoft.com/office/powerpoint/2010/main" val="533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691</Words>
  <Application>Microsoft Office PowerPoint</Application>
  <PresentationFormat>On-screen Show (16:9)</PresentationFormat>
  <Paragraphs>121</Paragraphs>
  <Slides>23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Noto Symbol</vt:lpstr>
      <vt:lpstr>Questrial</vt:lpstr>
      <vt:lpstr>Office Theme</vt:lpstr>
      <vt:lpstr>Unit 3:  Human Population Natural Populations</vt:lpstr>
      <vt:lpstr>PowerPoint Presentation</vt:lpstr>
      <vt:lpstr>1) What are 2 biotic and 2 abiotic factors that naturally (with no people around) keep the population of deer from growing out of control? Be specific.  2) When humans move into an area the population of deer tends to explode upwards. How do you think humans change the population limits of the deer?</vt:lpstr>
      <vt:lpstr>Environmental Resistance</vt:lpstr>
      <vt:lpstr>Biotic Potential and Environmental Resistance</vt:lpstr>
      <vt:lpstr>Density Dependence</vt:lpstr>
      <vt:lpstr>Optimum, Zone of Stress, Limits of Tolerance</vt:lpstr>
      <vt:lpstr>Law of Limiting Factors</vt:lpstr>
      <vt:lpstr>Dynamics of Natural Populations</vt:lpstr>
      <vt:lpstr>Growth Curves – Two Types: J or S</vt:lpstr>
      <vt:lpstr>Dynamics of Natural Populations</vt:lpstr>
      <vt:lpstr>Carrying Capacity</vt:lpstr>
      <vt:lpstr>PowerPoint Presentation</vt:lpstr>
      <vt:lpstr>Case Study: Lynx &amp; Snowshoe Rabbits</vt:lpstr>
      <vt:lpstr>PowerPoint Presentation</vt:lpstr>
      <vt:lpstr>Based on what we talked about...</vt:lpstr>
      <vt:lpstr>Role of Predators</vt:lpstr>
      <vt:lpstr>Critical number</vt:lpstr>
      <vt:lpstr>Reproductive Strategies</vt:lpstr>
      <vt:lpstr>Slide Title</vt:lpstr>
      <vt:lpstr>Slide Title</vt:lpstr>
      <vt:lpstr>Slide Title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Collier, Randi</cp:lastModifiedBy>
  <cp:revision>130</cp:revision>
  <dcterms:created xsi:type="dcterms:W3CDTF">2013-08-21T19:17:07Z</dcterms:created>
  <dcterms:modified xsi:type="dcterms:W3CDTF">2019-11-19T23:49:56Z</dcterms:modified>
</cp:coreProperties>
</file>