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70831-1E72-4031-868E-981A1CA409E6}" type="datetimeFigureOut">
              <a:rPr lang="en-US" smtClean="0"/>
              <a:t>10/1/2018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15A24-E55B-4222-9F5B-6233ACA4BEF2}" type="slidenum">
              <a:rPr lang="en-US" smtClean="0"/>
              <a:t>‹#›</a:t>
            </a:fld>
            <a:endParaRPr lang="en-US"/>
          </a:p>
        </p:txBody>
      </p:sp>
    </p:spTree>
    <p:extLst>
      <p:ext uri="{BB962C8B-B14F-4D97-AF65-F5344CB8AC3E}">
        <p14:creationId xmlns:p14="http://schemas.microsoft.com/office/powerpoint/2010/main" val="42734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43880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7371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596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5301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665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181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122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941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796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1417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3392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1136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16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677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C15C45-C455-4A4E-A573-014C3FE33877}"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1B48D-B763-4431-A006-537FC0C2B7D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15C45-C455-4A4E-A573-014C3FE33877}"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1B48D-B763-4431-A006-537FC0C2B7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15C45-C455-4A4E-A573-014C3FE33877}"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1B48D-B763-4431-A006-537FC0C2B7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15C45-C455-4A4E-A573-014C3FE33877}"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1B48D-B763-4431-A006-537FC0C2B7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FC15C45-C455-4A4E-A573-014C3FE33877}"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1B48D-B763-4431-A006-537FC0C2B7D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C15C45-C455-4A4E-A573-014C3FE33877}"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1B48D-B763-4431-A006-537FC0C2B7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C15C45-C455-4A4E-A573-014C3FE33877}" type="datetimeFigureOut">
              <a:rPr lang="en-US" smtClean="0"/>
              <a:t>10/1/2018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01B48D-B763-4431-A006-537FC0C2B7D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C15C45-C455-4A4E-A573-014C3FE33877}" type="datetimeFigureOut">
              <a:rPr lang="en-US" smtClean="0"/>
              <a:t>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01B48D-B763-4431-A006-537FC0C2B7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C15C45-C455-4A4E-A573-014C3FE33877}" type="datetimeFigureOut">
              <a:rPr lang="en-US" smtClean="0"/>
              <a:t>10/1/2018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01B48D-B763-4431-A006-537FC0C2B7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FC15C45-C455-4A4E-A573-014C3FE33877}"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1B48D-B763-4431-A006-537FC0C2B7D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FC15C45-C455-4A4E-A573-014C3FE33877}"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1B48D-B763-4431-A006-537FC0C2B7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2362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15C45-C455-4A4E-A573-014C3FE33877}" type="datetimeFigureOut">
              <a:rPr lang="en-US" smtClean="0"/>
              <a:t>10/1/2018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1B48D-B763-4431-A006-537FC0C2B7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q3-dVHSm-2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2600" y="1194137"/>
            <a:ext cx="2378600" cy="1015663"/>
          </a:xfrm>
          <a:prstGeom prst="rect">
            <a:avLst/>
          </a:prstGeom>
          <a:noFill/>
        </p:spPr>
        <p:txBody>
          <a:bodyPr wrap="none" rtlCol="0">
            <a:spAutoFit/>
          </a:bodyPr>
          <a:lstStyle/>
          <a:p>
            <a:r>
              <a:rPr lang="en-US" sz="6000" b="1" i="1" dirty="0" smtClean="0">
                <a:solidFill>
                  <a:schemeClr val="bg1"/>
                </a:solidFill>
              </a:rPr>
              <a:t>Energy</a:t>
            </a:r>
            <a:endParaRPr lang="en-US" sz="6000" b="1" i="1" dirty="0">
              <a:solidFill>
                <a:schemeClr val="bg1"/>
              </a:solidFill>
            </a:endParaRPr>
          </a:p>
        </p:txBody>
      </p:sp>
      <p:sp>
        <p:nvSpPr>
          <p:cNvPr id="6" name="Rectangle 5"/>
          <p:cNvSpPr/>
          <p:nvPr/>
        </p:nvSpPr>
        <p:spPr>
          <a:xfrm>
            <a:off x="-152400" y="533400"/>
            <a:ext cx="9144000" cy="28194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042987" y="1627583"/>
            <a:ext cx="7024686" cy="857250"/>
          </a:xfrm>
          <a:prstGeom prst="rect">
            <a:avLst/>
          </a:prstGeom>
          <a:noFill/>
          <a:ln>
            <a:noFill/>
          </a:ln>
        </p:spPr>
        <p:txBody>
          <a:bodyPr vert="horz" wrap="square" lIns="91425" tIns="45700" rIns="91425" bIns="45700" rtlCol="0" anchor="b" anchorCtr="0">
            <a:noAutofit/>
          </a:bodyPr>
          <a:lstStyle/>
          <a:p>
            <a:pPr algn="l">
              <a:spcBef>
                <a:spcPts val="0"/>
              </a:spcBef>
              <a:buClr>
                <a:schemeClr val="accent1"/>
              </a:buClr>
              <a:buSzPct val="25000"/>
            </a:pPr>
            <a:endParaRPr sz="4000">
              <a:solidFill>
                <a:schemeClr val="accent1"/>
              </a:solidFill>
              <a:latin typeface="Questrial"/>
              <a:ea typeface="Questrial"/>
              <a:cs typeface="Questrial"/>
              <a:sym typeface="Questrial"/>
            </a:endParaRPr>
          </a:p>
        </p:txBody>
      </p:sp>
      <p:pic>
        <p:nvPicPr>
          <p:cNvPr id="116" name="Shape 116"/>
          <p:cNvPicPr preferRelativeResize="0">
            <a:picLocks noGrp="1"/>
          </p:cNvPicPr>
          <p:nvPr>
            <p:ph type="body" idx="1"/>
          </p:nvPr>
        </p:nvPicPr>
        <p:blipFill rotWithShape="1">
          <a:blip r:embed="rId3">
            <a:alphaModFix/>
          </a:blip>
          <a:srcRect/>
          <a:stretch/>
        </p:blipFill>
        <p:spPr>
          <a:xfrm>
            <a:off x="228600" y="857250"/>
            <a:ext cx="8686800" cy="5168502"/>
          </a:xfrm>
          <a:prstGeom prst="rect">
            <a:avLst/>
          </a:prstGeom>
          <a:noFill/>
          <a:ln>
            <a:noFill/>
          </a:ln>
        </p:spPr>
      </p:pic>
    </p:spTree>
    <p:extLst>
      <p:ext uri="{BB962C8B-B14F-4D97-AF65-F5344CB8AC3E}">
        <p14:creationId xmlns:p14="http://schemas.microsoft.com/office/powerpoint/2010/main" val="225404728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152400" y="457200"/>
            <a:ext cx="8381999" cy="402300"/>
          </a:xfrm>
          <a:prstGeom prst="rect">
            <a:avLst/>
          </a:prstGeom>
          <a:noFill/>
          <a:ln>
            <a:noFill/>
          </a:ln>
        </p:spPr>
        <p:txBody>
          <a:bodyPr vert="horz" wrap="square" lIns="91425" tIns="45700" rIns="91425" bIns="45700" rtlCol="0" anchor="b" anchorCtr="0">
            <a:noAutofit/>
          </a:bodyPr>
          <a:lstStyle/>
          <a:p>
            <a:pPr algn="l">
              <a:spcBef>
                <a:spcPts val="0"/>
              </a:spcBef>
              <a:buClr>
                <a:schemeClr val="accent1"/>
              </a:buClr>
              <a:buSzPct val="25000"/>
            </a:pPr>
            <a:r>
              <a:rPr lang="en" sz="3600" dirty="0">
                <a:solidFill>
                  <a:srgbClr val="003171"/>
                </a:solidFill>
                <a:latin typeface="Museo For Dell" panose="02000000000000000000" pitchFamily="2" charset="0"/>
                <a:ea typeface="Questrial"/>
                <a:cs typeface="Questrial"/>
                <a:sym typeface="Questrial"/>
              </a:rPr>
              <a:t>Coal Mining</a:t>
            </a:r>
          </a:p>
        </p:txBody>
      </p:sp>
      <p:sp>
        <p:nvSpPr>
          <p:cNvPr id="122" name="Shape 122"/>
          <p:cNvSpPr txBox="1">
            <a:spLocks noGrp="1"/>
          </p:cNvSpPr>
          <p:nvPr>
            <p:ph type="body" idx="1"/>
          </p:nvPr>
        </p:nvSpPr>
        <p:spPr>
          <a:xfrm>
            <a:off x="-114301" y="678945"/>
            <a:ext cx="8915400" cy="5486400"/>
          </a:xfrm>
          <a:prstGeom prst="rect">
            <a:avLst/>
          </a:prstGeom>
          <a:noFill/>
          <a:ln>
            <a:noFill/>
          </a:ln>
        </p:spPr>
        <p:txBody>
          <a:bodyPr vert="horz" wrap="square" lIns="91425" tIns="45700" rIns="91425" bIns="45700" rtlCol="0" anchor="t" anchorCtr="0">
            <a:noAutofit/>
          </a:bodyPr>
          <a:lstStyle/>
          <a:p>
            <a:pPr indent="-279400">
              <a:spcBef>
                <a:spcPts val="0"/>
              </a:spcBef>
              <a:buClr>
                <a:schemeClr val="accent1"/>
              </a:buClr>
              <a:buSzPct val="76000"/>
              <a:buFont typeface="Noto Symbol"/>
              <a:buChar char="○"/>
            </a:pPr>
            <a:r>
              <a:rPr lang="en" sz="2400" b="1" dirty="0">
                <a:solidFill>
                  <a:schemeClr val="dk2"/>
                </a:solidFill>
                <a:latin typeface="Museo For Dell" panose="02000000000000000000" pitchFamily="2" charset="0"/>
                <a:ea typeface="Questrial"/>
                <a:cs typeface="Questrial"/>
                <a:sym typeface="Questrial"/>
              </a:rPr>
              <a:t>Subsurface mining</a:t>
            </a:r>
            <a:r>
              <a:rPr lang="en" sz="2400" dirty="0">
                <a:solidFill>
                  <a:schemeClr val="dk2"/>
                </a:solidFill>
                <a:latin typeface="Museo For Dell" panose="02000000000000000000" pitchFamily="2" charset="0"/>
                <a:ea typeface="Questrial"/>
                <a:cs typeface="Questrial"/>
                <a:sym typeface="Questrial"/>
              </a:rPr>
              <a:t> = underground deposits are reached by digging networks of tunnels deep underground</a:t>
            </a:r>
          </a:p>
          <a:p>
            <a:pPr indent="-279400">
              <a:spcBef>
                <a:spcPts val="480"/>
              </a:spcBef>
              <a:buClr>
                <a:schemeClr val="accent1"/>
              </a:buClr>
              <a:buSzPct val="76000"/>
              <a:buFont typeface="Noto Symbol"/>
              <a:buChar char="○"/>
            </a:pPr>
            <a:r>
              <a:rPr lang="en" sz="2400" b="1" dirty="0">
                <a:solidFill>
                  <a:schemeClr val="dk2"/>
                </a:solidFill>
                <a:latin typeface="Museo For Dell" panose="02000000000000000000" pitchFamily="2" charset="0"/>
                <a:ea typeface="Questrial"/>
                <a:cs typeface="Questrial"/>
                <a:sym typeface="Questrial"/>
              </a:rPr>
              <a:t>Strip mining</a:t>
            </a:r>
            <a:r>
              <a:rPr lang="en" sz="2400" dirty="0">
                <a:solidFill>
                  <a:schemeClr val="dk2"/>
                </a:solidFill>
                <a:latin typeface="Museo For Dell" panose="02000000000000000000" pitchFamily="2" charset="0"/>
                <a:ea typeface="Questrial"/>
                <a:cs typeface="Questrial"/>
                <a:sym typeface="Questrial"/>
              </a:rPr>
              <a:t> = heavy machinery removes huge amounts of earth to expose and extract the coal</a:t>
            </a:r>
          </a:p>
          <a:p>
            <a:pPr marL="639762" lvl="1" indent="-284162">
              <a:spcBef>
                <a:spcPts val="440"/>
              </a:spcBef>
              <a:buClr>
                <a:schemeClr val="accent1"/>
              </a:buClr>
              <a:buSzPct val="76000"/>
              <a:buFont typeface="Noto Symbol"/>
              <a:buChar char="○"/>
            </a:pPr>
            <a:r>
              <a:rPr lang="en" sz="2200" b="1" dirty="0">
                <a:solidFill>
                  <a:schemeClr val="dk2"/>
                </a:solidFill>
                <a:latin typeface="Museo For Dell" panose="02000000000000000000" pitchFamily="2" charset="0"/>
                <a:ea typeface="Questrial"/>
                <a:cs typeface="Questrial"/>
                <a:sym typeface="Questrial"/>
              </a:rPr>
              <a:t>Mountaintop removal</a:t>
            </a:r>
            <a:r>
              <a:rPr lang="en" sz="2200" dirty="0">
                <a:solidFill>
                  <a:schemeClr val="dk2"/>
                </a:solidFill>
                <a:latin typeface="Museo For Dell" panose="02000000000000000000" pitchFamily="2" charset="0"/>
                <a:ea typeface="Questrial"/>
                <a:cs typeface="Questrial"/>
                <a:sym typeface="Questrial"/>
              </a:rPr>
              <a:t> = in some cases, entire mountaintops are cut off to obtain the coal</a:t>
            </a:r>
          </a:p>
        </p:txBody>
      </p:sp>
      <p:pic>
        <p:nvPicPr>
          <p:cNvPr id="123" name="Shape 123"/>
          <p:cNvPicPr preferRelativeResize="0"/>
          <p:nvPr/>
        </p:nvPicPr>
        <p:blipFill>
          <a:blip r:embed="rId3">
            <a:alphaModFix/>
          </a:blip>
          <a:stretch>
            <a:fillRect/>
          </a:stretch>
        </p:blipFill>
        <p:spPr>
          <a:xfrm>
            <a:off x="1219200" y="3048000"/>
            <a:ext cx="6400800" cy="3543677"/>
          </a:xfrm>
          <a:prstGeom prst="rect">
            <a:avLst/>
          </a:prstGeom>
          <a:noFill/>
          <a:ln>
            <a:noFill/>
          </a:ln>
        </p:spPr>
      </p:pic>
    </p:spTree>
    <p:extLst>
      <p:ext uri="{BB962C8B-B14F-4D97-AF65-F5344CB8AC3E}">
        <p14:creationId xmlns:p14="http://schemas.microsoft.com/office/powerpoint/2010/main" val="209274377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anim calcmode="lin" valueType="num">
                                      <p:cBhvr>
                                        <p:cTn id="8" dur="1000" fill="hold"/>
                                        <p:tgtEl>
                                          <p:spTgt spid="123"/>
                                        </p:tgtEl>
                                        <p:attrNameLst>
                                          <p:attrName>ppt_x</p:attrName>
                                        </p:attrNameLst>
                                      </p:cBhvr>
                                      <p:tavLst>
                                        <p:tav tm="0">
                                          <p:val>
                                            <p:strVal val="#ppt_x"/>
                                          </p:val>
                                        </p:tav>
                                        <p:tav tm="100000">
                                          <p:val>
                                            <p:strVal val="#ppt_x"/>
                                          </p:val>
                                        </p:tav>
                                      </p:tavLst>
                                    </p:anim>
                                    <p:anim calcmode="lin" valueType="num">
                                      <p:cBhvr>
                                        <p:cTn id="9"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982664" y="304800"/>
            <a:ext cx="7026274" cy="857250"/>
          </a:xfrm>
          <a:prstGeom prst="rect">
            <a:avLst/>
          </a:prstGeom>
          <a:noFill/>
          <a:ln>
            <a:noFill/>
          </a:ln>
        </p:spPr>
        <p:txBody>
          <a:bodyPr vert="horz" wrap="square" lIns="91425" tIns="45700" rIns="91425" bIns="45700" rtlCol="0" anchor="b" anchorCtr="0">
            <a:noAutofit/>
          </a:bodyPr>
          <a:lstStyle/>
          <a:p>
            <a:pPr algn="l">
              <a:spcBef>
                <a:spcPts val="0"/>
              </a:spcBef>
              <a:buClr>
                <a:schemeClr val="accent1"/>
              </a:buClr>
              <a:buSzPct val="25000"/>
            </a:pPr>
            <a:r>
              <a:rPr lang="en" sz="4000" dirty="0">
                <a:solidFill>
                  <a:schemeClr val="tx1"/>
                </a:solidFill>
                <a:latin typeface="Questrial"/>
                <a:ea typeface="Questrial"/>
                <a:cs typeface="Questrial"/>
                <a:sym typeface="Questrial"/>
              </a:rPr>
              <a:t>Two forms of coal mining</a:t>
            </a:r>
          </a:p>
        </p:txBody>
      </p:sp>
      <p:pic>
        <p:nvPicPr>
          <p:cNvPr id="129" name="Shape 129" descr="19_06a"/>
          <p:cNvPicPr preferRelativeResize="0"/>
          <p:nvPr/>
        </p:nvPicPr>
        <p:blipFill rotWithShape="1">
          <a:blip r:embed="rId4">
            <a:alphaModFix/>
          </a:blip>
          <a:srcRect/>
          <a:stretch/>
        </p:blipFill>
        <p:spPr>
          <a:xfrm>
            <a:off x="304800" y="1524000"/>
            <a:ext cx="4038599" cy="3121818"/>
          </a:xfrm>
          <a:prstGeom prst="rect">
            <a:avLst/>
          </a:prstGeom>
          <a:noFill/>
          <a:ln>
            <a:noFill/>
          </a:ln>
        </p:spPr>
      </p:pic>
      <p:pic>
        <p:nvPicPr>
          <p:cNvPr id="130" name="Shape 130" descr="19_06b"/>
          <p:cNvPicPr preferRelativeResize="0"/>
          <p:nvPr/>
        </p:nvPicPr>
        <p:blipFill rotWithShape="1">
          <a:blip r:embed="rId5">
            <a:alphaModFix/>
          </a:blip>
          <a:srcRect/>
          <a:stretch/>
        </p:blipFill>
        <p:spPr>
          <a:xfrm>
            <a:off x="4495801" y="1752600"/>
            <a:ext cx="4419599" cy="2290762"/>
          </a:xfrm>
          <a:prstGeom prst="rect">
            <a:avLst/>
          </a:prstGeom>
          <a:noFill/>
          <a:ln>
            <a:noFill/>
          </a:ln>
        </p:spPr>
      </p:pic>
    </p:spTree>
    <p:extLst>
      <p:ext uri="{BB962C8B-B14F-4D97-AF65-F5344CB8AC3E}">
        <p14:creationId xmlns:p14="http://schemas.microsoft.com/office/powerpoint/2010/main" val="26643333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716975" y="304800"/>
            <a:ext cx="7619999" cy="566100"/>
          </a:xfrm>
          <a:prstGeom prst="rect">
            <a:avLst/>
          </a:prstGeom>
          <a:noFill/>
          <a:ln>
            <a:noFill/>
          </a:ln>
        </p:spPr>
        <p:txBody>
          <a:bodyPr vert="horz" wrap="square" lIns="91425" tIns="45700" rIns="91425" bIns="45700" rtlCol="0" anchor="b" anchorCtr="0">
            <a:noAutofit/>
          </a:bodyPr>
          <a:lstStyle/>
          <a:p>
            <a:pPr algn="l">
              <a:spcBef>
                <a:spcPts val="0"/>
              </a:spcBef>
              <a:buClr>
                <a:schemeClr val="accent1"/>
              </a:buClr>
              <a:buSzPct val="25000"/>
            </a:pPr>
            <a:r>
              <a:rPr lang="en" sz="3600" dirty="0">
                <a:solidFill>
                  <a:schemeClr val="tx1"/>
                </a:solidFill>
                <a:latin typeface="Museo For Dell" panose="02000000000000000000" pitchFamily="2" charset="0"/>
                <a:ea typeface="Questrial"/>
                <a:cs typeface="Questrial"/>
                <a:sym typeface="Questrial"/>
              </a:rPr>
              <a:t>Coal mining harms human health</a:t>
            </a:r>
          </a:p>
        </p:txBody>
      </p:sp>
      <p:sp>
        <p:nvSpPr>
          <p:cNvPr id="136" name="Shape 136"/>
          <p:cNvSpPr txBox="1">
            <a:spLocks noGrp="1"/>
          </p:cNvSpPr>
          <p:nvPr>
            <p:ph type="body" idx="1"/>
          </p:nvPr>
        </p:nvSpPr>
        <p:spPr>
          <a:xfrm>
            <a:off x="412174" y="990600"/>
            <a:ext cx="8229600" cy="3190799"/>
          </a:xfrm>
          <a:prstGeom prst="rect">
            <a:avLst/>
          </a:prstGeom>
          <a:noFill/>
          <a:ln>
            <a:noFill/>
          </a:ln>
        </p:spPr>
        <p:txBody>
          <a:bodyPr vert="horz" wrap="square" lIns="91425" tIns="45700" rIns="91425" bIns="45700" rtlCol="0" anchor="t" anchorCtr="0">
            <a:noAutofit/>
          </a:bodyPr>
          <a:lstStyle/>
          <a:p>
            <a:pPr indent="-279400">
              <a:lnSpc>
                <a:spcPct val="80000"/>
              </a:lnSpc>
              <a:spcBef>
                <a:spcPts val="0"/>
              </a:spcBef>
              <a:buClr>
                <a:schemeClr val="accent1"/>
              </a:buClr>
              <a:buSzPct val="76000"/>
              <a:buFont typeface="Noto Symbol"/>
              <a:buChar char="○"/>
            </a:pPr>
            <a:r>
              <a:rPr lang="en" sz="2400" b="1" dirty="0">
                <a:solidFill>
                  <a:schemeClr val="tx1"/>
                </a:solidFill>
                <a:latin typeface="Museo For Dell" panose="02000000000000000000" pitchFamily="2" charset="0"/>
                <a:ea typeface="Questrial"/>
                <a:cs typeface="Questrial"/>
                <a:sym typeface="Questrial"/>
              </a:rPr>
              <a:t>Subsurface mining is harmful to human health</a:t>
            </a:r>
          </a:p>
          <a:p>
            <a:pPr marL="639762" lvl="1" indent="-284162">
              <a:lnSpc>
                <a:spcPct val="80000"/>
              </a:lnSpc>
              <a:spcBef>
                <a:spcPts val="440"/>
              </a:spcBef>
              <a:buClr>
                <a:schemeClr val="accent1"/>
              </a:buClr>
              <a:buSzPct val="76000"/>
              <a:buFont typeface="Noto Symbol"/>
              <a:buChar char="○"/>
            </a:pPr>
            <a:r>
              <a:rPr lang="en" sz="2400" b="1" dirty="0">
                <a:solidFill>
                  <a:schemeClr val="tx1"/>
                </a:solidFill>
                <a:latin typeface="Museo For Dell" panose="02000000000000000000" pitchFamily="2" charset="0"/>
                <a:ea typeface="Questrial"/>
                <a:cs typeface="Questrial"/>
                <a:sym typeface="Questrial"/>
              </a:rPr>
              <a:t>Burial in mine shaft collapses</a:t>
            </a:r>
          </a:p>
          <a:p>
            <a:pPr marL="639762" lvl="1" indent="-284162">
              <a:lnSpc>
                <a:spcPct val="80000"/>
              </a:lnSpc>
              <a:spcBef>
                <a:spcPts val="440"/>
              </a:spcBef>
              <a:buClr>
                <a:schemeClr val="accent1"/>
              </a:buClr>
              <a:buSzPct val="76000"/>
              <a:buFont typeface="Noto Symbol"/>
              <a:buChar char="○"/>
            </a:pPr>
            <a:r>
              <a:rPr lang="en" sz="2400" b="1" dirty="0">
                <a:solidFill>
                  <a:schemeClr val="tx1"/>
                </a:solidFill>
                <a:latin typeface="Museo For Dell" panose="02000000000000000000" pitchFamily="2" charset="0"/>
                <a:ea typeface="Questrial"/>
                <a:cs typeface="Questrial"/>
                <a:sym typeface="Questrial"/>
              </a:rPr>
              <a:t>Inhalation of coal dust can lead to fatal black lung disease</a:t>
            </a:r>
          </a:p>
          <a:p>
            <a:pPr indent="-279400">
              <a:lnSpc>
                <a:spcPct val="80000"/>
              </a:lnSpc>
              <a:spcBef>
                <a:spcPts val="440"/>
              </a:spcBef>
              <a:buClr>
                <a:schemeClr val="accent1"/>
              </a:buClr>
              <a:buSzPct val="76000"/>
              <a:buFont typeface="Noto Symbol"/>
              <a:buChar char="○"/>
            </a:pPr>
            <a:r>
              <a:rPr lang="en" sz="2400" b="1" dirty="0">
                <a:solidFill>
                  <a:schemeClr val="tx1"/>
                </a:solidFill>
                <a:latin typeface="Museo For Dell" panose="02000000000000000000" pitchFamily="2" charset="0"/>
                <a:ea typeface="Questrial"/>
                <a:cs typeface="Questrial"/>
                <a:sym typeface="Questrial"/>
              </a:rPr>
              <a:t>Costs to repair damages of mining are very high</a:t>
            </a:r>
          </a:p>
          <a:p>
            <a:pPr marL="639762" lvl="1" indent="-284162">
              <a:lnSpc>
                <a:spcPct val="80000"/>
              </a:lnSpc>
              <a:spcBef>
                <a:spcPts val="440"/>
              </a:spcBef>
              <a:buClr>
                <a:schemeClr val="accent1"/>
              </a:buClr>
              <a:buSzPct val="76000"/>
              <a:buFont typeface="Noto Symbol"/>
              <a:buChar char="○"/>
            </a:pPr>
            <a:r>
              <a:rPr lang="en" sz="2400" b="1" dirty="0">
                <a:solidFill>
                  <a:schemeClr val="tx1"/>
                </a:solidFill>
                <a:latin typeface="Museo For Dell" panose="02000000000000000000" pitchFamily="2" charset="0"/>
                <a:ea typeface="Questrial"/>
                <a:cs typeface="Questrial"/>
                <a:sym typeface="Questrial"/>
              </a:rPr>
              <a:t>These costs are not included in the market prices of fossil fuels, which are kept inexpensive by </a:t>
            </a:r>
            <a:r>
              <a:rPr lang="en" sz="2400" b="1" u="sng" dirty="0">
                <a:solidFill>
                  <a:schemeClr val="tx1"/>
                </a:solidFill>
                <a:latin typeface="Museo For Dell" panose="02000000000000000000" pitchFamily="2" charset="0"/>
                <a:ea typeface="Questrial"/>
                <a:cs typeface="Questrial"/>
                <a:sym typeface="Questrial"/>
              </a:rPr>
              <a:t>government subsidies</a:t>
            </a:r>
          </a:p>
          <a:p>
            <a:pPr indent="-279400">
              <a:lnSpc>
                <a:spcPct val="80000"/>
              </a:lnSpc>
              <a:spcBef>
                <a:spcPts val="440"/>
              </a:spcBef>
              <a:buClr>
                <a:schemeClr val="accent1"/>
              </a:buClr>
              <a:buSzPct val="76000"/>
              <a:buFont typeface="Noto Symbol"/>
              <a:buChar char="○"/>
            </a:pPr>
            <a:r>
              <a:rPr lang="en" sz="2400" b="1" dirty="0">
                <a:solidFill>
                  <a:schemeClr val="tx1"/>
                </a:solidFill>
                <a:latin typeface="Museo For Dell" panose="02000000000000000000" pitchFamily="2" charset="0"/>
                <a:ea typeface="Questrial"/>
                <a:cs typeface="Questrial"/>
                <a:sym typeface="Questrial"/>
              </a:rPr>
              <a:t>Mining companies must restore landscapes, but the impacts are still severe</a:t>
            </a:r>
          </a:p>
          <a:p>
            <a:pPr marL="639762" lvl="1" indent="-284162">
              <a:lnSpc>
                <a:spcPct val="80000"/>
              </a:lnSpc>
              <a:spcBef>
                <a:spcPts val="440"/>
              </a:spcBef>
              <a:buClr>
                <a:schemeClr val="accent1"/>
              </a:buClr>
              <a:buSzPct val="76000"/>
              <a:buFont typeface="Noto Symbol"/>
              <a:buChar char="○"/>
            </a:pPr>
            <a:r>
              <a:rPr lang="en" sz="2400" b="1" dirty="0">
                <a:solidFill>
                  <a:schemeClr val="tx1"/>
                </a:solidFill>
                <a:latin typeface="Museo For Dell" panose="02000000000000000000" pitchFamily="2" charset="0"/>
                <a:ea typeface="Questrial"/>
                <a:cs typeface="Questrial"/>
                <a:sym typeface="Questrial"/>
              </a:rPr>
              <a:t>Looser </a:t>
            </a:r>
            <a:r>
              <a:rPr lang="en" sz="2400" b="1" dirty="0" smtClean="0">
                <a:solidFill>
                  <a:schemeClr val="tx1"/>
                </a:solidFill>
                <a:latin typeface="Museo For Dell" panose="02000000000000000000" pitchFamily="2" charset="0"/>
                <a:ea typeface="Questrial"/>
                <a:cs typeface="Questrial"/>
                <a:sym typeface="Questrial"/>
              </a:rPr>
              <a:t>restrictions </a:t>
            </a:r>
            <a:r>
              <a:rPr lang="en" sz="2400" b="1" dirty="0">
                <a:solidFill>
                  <a:schemeClr val="tx1"/>
                </a:solidFill>
                <a:latin typeface="Museo For Dell" panose="02000000000000000000" pitchFamily="2" charset="0"/>
                <a:ea typeface="Questrial"/>
                <a:cs typeface="Questrial"/>
                <a:sym typeface="Questrial"/>
              </a:rPr>
              <a:t>in 2002 allowed companies to dump rock and soil into valleys, regardless of the consequences</a:t>
            </a:r>
          </a:p>
        </p:txBody>
      </p:sp>
    </p:spTree>
    <p:extLst>
      <p:ext uri="{BB962C8B-B14F-4D97-AF65-F5344CB8AC3E}">
        <p14:creationId xmlns:p14="http://schemas.microsoft.com/office/powerpoint/2010/main" val="2931747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animEffect transition="in" filter="fade">
                                      <p:cBhvr>
                                        <p:cTn id="7" dur="1000"/>
                                        <p:tgtEl>
                                          <p:spTgt spid="1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xEl>
                                              <p:pRg st="1" end="1"/>
                                            </p:txEl>
                                          </p:spTgt>
                                        </p:tgtEl>
                                        <p:attrNameLst>
                                          <p:attrName>style.visibility</p:attrName>
                                        </p:attrNameLst>
                                      </p:cBhvr>
                                      <p:to>
                                        <p:strVal val="visible"/>
                                      </p:to>
                                    </p:set>
                                    <p:animEffect transition="in" filter="fade">
                                      <p:cBhvr>
                                        <p:cTn id="12" dur="1000"/>
                                        <p:tgtEl>
                                          <p:spTgt spid="1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6">
                                            <p:txEl>
                                              <p:pRg st="2" end="2"/>
                                            </p:txEl>
                                          </p:spTgt>
                                        </p:tgtEl>
                                        <p:attrNameLst>
                                          <p:attrName>style.visibility</p:attrName>
                                        </p:attrNameLst>
                                      </p:cBhvr>
                                      <p:to>
                                        <p:strVal val="visible"/>
                                      </p:to>
                                    </p:set>
                                    <p:animEffect transition="in" filter="fade">
                                      <p:cBhvr>
                                        <p:cTn id="17" dur="1000"/>
                                        <p:tgtEl>
                                          <p:spTgt spid="1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
                                            <p:txEl>
                                              <p:pRg st="3" end="3"/>
                                            </p:txEl>
                                          </p:spTgt>
                                        </p:tgtEl>
                                        <p:attrNameLst>
                                          <p:attrName>style.visibility</p:attrName>
                                        </p:attrNameLst>
                                      </p:cBhvr>
                                      <p:to>
                                        <p:strVal val="visible"/>
                                      </p:to>
                                    </p:set>
                                    <p:animEffect transition="in" filter="fade">
                                      <p:cBhvr>
                                        <p:cTn id="22" dur="1000"/>
                                        <p:tgtEl>
                                          <p:spTgt spid="1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6">
                                            <p:txEl>
                                              <p:pRg st="4" end="4"/>
                                            </p:txEl>
                                          </p:spTgt>
                                        </p:tgtEl>
                                        <p:attrNameLst>
                                          <p:attrName>style.visibility</p:attrName>
                                        </p:attrNameLst>
                                      </p:cBhvr>
                                      <p:to>
                                        <p:strVal val="visible"/>
                                      </p:to>
                                    </p:set>
                                    <p:animEffect transition="in" filter="fade">
                                      <p:cBhvr>
                                        <p:cTn id="27" dur="1000"/>
                                        <p:tgtEl>
                                          <p:spTgt spid="1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6">
                                            <p:txEl>
                                              <p:pRg st="5" end="5"/>
                                            </p:txEl>
                                          </p:spTgt>
                                        </p:tgtEl>
                                        <p:attrNameLst>
                                          <p:attrName>style.visibility</p:attrName>
                                        </p:attrNameLst>
                                      </p:cBhvr>
                                      <p:to>
                                        <p:strVal val="visible"/>
                                      </p:to>
                                    </p:set>
                                    <p:animEffect transition="in" filter="fade">
                                      <p:cBhvr>
                                        <p:cTn id="32" dur="1000"/>
                                        <p:tgtEl>
                                          <p:spTgt spid="1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6">
                                            <p:txEl>
                                              <p:pRg st="6" end="6"/>
                                            </p:txEl>
                                          </p:spTgt>
                                        </p:tgtEl>
                                        <p:attrNameLst>
                                          <p:attrName>style.visibility</p:attrName>
                                        </p:attrNameLst>
                                      </p:cBhvr>
                                      <p:to>
                                        <p:strVal val="visible"/>
                                      </p:to>
                                    </p:set>
                                    <p:animEffect transition="in" filter="fade">
                                      <p:cBhvr>
                                        <p:cTn id="37" dur="1000"/>
                                        <p:tgtEl>
                                          <p:spTgt spid="1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5290625" y="533400"/>
            <a:ext cx="4303799" cy="857400"/>
          </a:xfrm>
          <a:prstGeom prst="rect">
            <a:avLst/>
          </a:prstGeom>
          <a:noFill/>
          <a:ln>
            <a:noFill/>
          </a:ln>
        </p:spPr>
        <p:txBody>
          <a:bodyPr vert="horz" wrap="square" lIns="91425" tIns="45700" rIns="91425" bIns="45700" rtlCol="0" anchor="b" anchorCtr="0">
            <a:noAutofit/>
          </a:bodyPr>
          <a:lstStyle/>
          <a:p>
            <a:pPr algn="l">
              <a:spcBef>
                <a:spcPts val="0"/>
              </a:spcBef>
              <a:buClr>
                <a:schemeClr val="accent1"/>
              </a:buClr>
              <a:buSzPct val="25000"/>
            </a:pPr>
            <a:r>
              <a:rPr lang="en" sz="3600" dirty="0">
                <a:solidFill>
                  <a:srgbClr val="003171"/>
                </a:solidFill>
                <a:latin typeface="Questrial"/>
                <a:ea typeface="Questrial"/>
                <a:cs typeface="Questrial"/>
                <a:sym typeface="Questrial"/>
              </a:rPr>
              <a:t>Coal contains impurities</a:t>
            </a:r>
          </a:p>
        </p:txBody>
      </p:sp>
      <p:sp>
        <p:nvSpPr>
          <p:cNvPr id="142" name="Shape 142"/>
          <p:cNvSpPr txBox="1">
            <a:spLocks noGrp="1"/>
          </p:cNvSpPr>
          <p:nvPr>
            <p:ph type="body" idx="1"/>
          </p:nvPr>
        </p:nvSpPr>
        <p:spPr>
          <a:xfrm>
            <a:off x="76200" y="533400"/>
            <a:ext cx="5105399" cy="4328999"/>
          </a:xfrm>
          <a:prstGeom prst="rect">
            <a:avLst/>
          </a:prstGeom>
          <a:noFill/>
          <a:ln>
            <a:noFill/>
          </a:ln>
        </p:spPr>
        <p:txBody>
          <a:bodyPr vert="horz" wrap="square" lIns="91425" tIns="45700" rIns="91425" bIns="45700" rtlCol="0" anchor="t" anchorCtr="0">
            <a:noAutofit/>
          </a:bodyPr>
          <a:lstStyle/>
          <a:p>
            <a:pPr indent="-279400">
              <a:spcBef>
                <a:spcPts val="0"/>
              </a:spcBef>
              <a:buClr>
                <a:schemeClr val="accent1"/>
              </a:buClr>
              <a:buSzPct val="76000"/>
              <a:buFont typeface="Noto Symbol"/>
              <a:buChar char="○"/>
            </a:pPr>
            <a:r>
              <a:rPr lang="en" sz="2400" b="1" dirty="0">
                <a:solidFill>
                  <a:schemeClr val="tx1"/>
                </a:solidFill>
                <a:latin typeface="Museo For Dell" panose="02000000000000000000" pitchFamily="2" charset="0"/>
                <a:ea typeface="Questrial"/>
                <a:cs typeface="Questrial"/>
                <a:sym typeface="Questrial"/>
              </a:rPr>
              <a:t>Sulfur, mercury, arsenic, and trace radioactive metals</a:t>
            </a:r>
          </a:p>
          <a:p>
            <a:pPr marL="639762" lvl="1">
              <a:spcBef>
                <a:spcPts val="480"/>
              </a:spcBef>
              <a:buClr>
                <a:schemeClr val="accent1"/>
              </a:buClr>
              <a:buSzPct val="82909"/>
              <a:buFont typeface="Noto Symbol"/>
              <a:buChar char="○"/>
            </a:pPr>
            <a:r>
              <a:rPr lang="en" sz="2400" b="1" dirty="0">
                <a:solidFill>
                  <a:schemeClr val="tx1"/>
                </a:solidFill>
                <a:latin typeface="Museo For Dell" panose="02000000000000000000" pitchFamily="2" charset="0"/>
                <a:ea typeface="Questrial"/>
                <a:cs typeface="Questrial"/>
                <a:sym typeface="Questrial"/>
              </a:rPr>
              <a:t>Coal in the eastern U.S. is high in sulfur</a:t>
            </a:r>
          </a:p>
          <a:p>
            <a:pPr indent="-279400">
              <a:spcBef>
                <a:spcPts val="480"/>
              </a:spcBef>
              <a:buClr>
                <a:schemeClr val="accent1"/>
              </a:buClr>
              <a:buSzPct val="76000"/>
              <a:buFont typeface="Noto Symbol"/>
              <a:buChar char="○"/>
            </a:pPr>
            <a:r>
              <a:rPr lang="en" sz="2400" b="1" dirty="0">
                <a:solidFill>
                  <a:schemeClr val="tx1"/>
                </a:solidFill>
                <a:latin typeface="Museo For Dell" panose="02000000000000000000" pitchFamily="2" charset="0"/>
                <a:ea typeface="Questrial"/>
                <a:cs typeface="Questrial"/>
                <a:sym typeface="Questrial"/>
              </a:rPr>
              <a:t>When high-sulfur coal is burned, it released sulfate air pollutants, which contribute to smog and acid deposition</a:t>
            </a:r>
          </a:p>
          <a:p>
            <a:pPr marL="639762" lvl="1" indent="-284162">
              <a:spcBef>
                <a:spcPts val="440"/>
              </a:spcBef>
              <a:buClr>
                <a:schemeClr val="accent1"/>
              </a:buClr>
              <a:buSzPct val="76000"/>
              <a:buFont typeface="Noto Symbol"/>
              <a:buChar char="○"/>
            </a:pPr>
            <a:r>
              <a:rPr lang="en" sz="2400" b="1" dirty="0">
                <a:solidFill>
                  <a:schemeClr val="tx1"/>
                </a:solidFill>
                <a:latin typeface="Museo For Dell" panose="02000000000000000000" pitchFamily="2" charset="0"/>
                <a:ea typeface="Questrial"/>
                <a:cs typeface="Questrial"/>
                <a:sym typeface="Questrial"/>
              </a:rPr>
              <a:t>Mercury can bioaccumulate </a:t>
            </a:r>
          </a:p>
        </p:txBody>
      </p:sp>
      <p:pic>
        <p:nvPicPr>
          <p:cNvPr id="143" name="Shape 143"/>
          <p:cNvPicPr preferRelativeResize="0"/>
          <p:nvPr/>
        </p:nvPicPr>
        <p:blipFill>
          <a:blip r:embed="rId3">
            <a:alphaModFix/>
          </a:blip>
          <a:stretch>
            <a:fillRect/>
          </a:stretch>
        </p:blipFill>
        <p:spPr>
          <a:xfrm>
            <a:off x="5311220" y="1447800"/>
            <a:ext cx="3400300" cy="4991750"/>
          </a:xfrm>
          <a:prstGeom prst="rect">
            <a:avLst/>
          </a:prstGeom>
          <a:noFill/>
          <a:ln>
            <a:noFill/>
          </a:ln>
        </p:spPr>
      </p:pic>
    </p:spTree>
    <p:extLst>
      <p:ext uri="{BB962C8B-B14F-4D97-AF65-F5344CB8AC3E}">
        <p14:creationId xmlns:p14="http://schemas.microsoft.com/office/powerpoint/2010/main" val="162225476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100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Effect transition="in" filter="fade">
                                      <p:cBhvr>
                                        <p:cTn id="12" dur="1000"/>
                                        <p:tgtEl>
                                          <p:spTgt spid="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xEl>
                                              <p:pRg st="2" end="2"/>
                                            </p:txEl>
                                          </p:spTgt>
                                        </p:tgtEl>
                                        <p:attrNameLst>
                                          <p:attrName>style.visibility</p:attrName>
                                        </p:attrNameLst>
                                      </p:cBhvr>
                                      <p:to>
                                        <p:strVal val="visible"/>
                                      </p:to>
                                    </p:set>
                                    <p:animEffect transition="in" filter="fade">
                                      <p:cBhvr>
                                        <p:cTn id="17" dur="1000"/>
                                        <p:tgtEl>
                                          <p:spTgt spid="1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
                                            <p:txEl>
                                              <p:pRg st="3" end="3"/>
                                            </p:txEl>
                                          </p:spTgt>
                                        </p:tgtEl>
                                        <p:attrNameLst>
                                          <p:attrName>style.visibility</p:attrName>
                                        </p:attrNameLst>
                                      </p:cBhvr>
                                      <p:to>
                                        <p:strVal val="visible"/>
                                      </p:to>
                                    </p:set>
                                    <p:animEffect transition="in" filter="fade">
                                      <p:cBhvr>
                                        <p:cTn id="22" dur="1000"/>
                                        <p:tgtEl>
                                          <p:spTgt spid="1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ChalkSketch/>
                    </a14:imgEffect>
                  </a14:imgLayer>
                </a14:imgProps>
              </a:ext>
            </a:extLst>
          </a:blip>
          <a:srcRect/>
          <a:stretch>
            <a:fillRect/>
          </a:stretch>
        </a:blipFill>
        <a:effectLst/>
      </p:bgPr>
    </p:bg>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76200" y="381000"/>
            <a:ext cx="8229600" cy="399900"/>
          </a:xfrm>
          <a:prstGeom prst="rect">
            <a:avLst/>
          </a:prstGeom>
          <a:noFill/>
          <a:ln>
            <a:noFill/>
          </a:ln>
        </p:spPr>
        <p:txBody>
          <a:bodyPr vert="horz" wrap="square" lIns="91425" tIns="45700" rIns="91425" bIns="45700" rtlCol="0" anchor="b" anchorCtr="0">
            <a:noAutofit/>
          </a:bodyPr>
          <a:lstStyle/>
          <a:p>
            <a:pPr algn="l">
              <a:spcBef>
                <a:spcPts val="0"/>
              </a:spcBef>
              <a:buClr>
                <a:schemeClr val="accent1"/>
              </a:buClr>
              <a:buSzPct val="25000"/>
            </a:pPr>
            <a:r>
              <a:rPr lang="en" sz="2900" dirty="0">
                <a:solidFill>
                  <a:srgbClr val="003171"/>
                </a:solidFill>
                <a:latin typeface="Questrial"/>
                <a:ea typeface="Questrial"/>
                <a:cs typeface="Questrial"/>
                <a:sym typeface="Questrial"/>
              </a:rPr>
              <a:t>Coal mining affects the environment</a:t>
            </a:r>
          </a:p>
        </p:txBody>
      </p:sp>
      <p:sp>
        <p:nvSpPr>
          <p:cNvPr id="149" name="Shape 149"/>
          <p:cNvSpPr txBox="1">
            <a:spLocks noGrp="1"/>
          </p:cNvSpPr>
          <p:nvPr>
            <p:ph type="body" idx="1"/>
          </p:nvPr>
        </p:nvSpPr>
        <p:spPr>
          <a:xfrm>
            <a:off x="59724" y="838200"/>
            <a:ext cx="4419600" cy="5943600"/>
          </a:xfrm>
          <a:prstGeom prst="rect">
            <a:avLst/>
          </a:prstGeom>
          <a:noFill/>
          <a:ln>
            <a:noFill/>
          </a:ln>
        </p:spPr>
        <p:txBody>
          <a:bodyPr vert="horz" wrap="square" lIns="91425" tIns="45700" rIns="91425" bIns="45700" rtlCol="0" anchor="t" anchorCtr="0">
            <a:noAutofit/>
          </a:bodyPr>
          <a:lstStyle/>
          <a:p>
            <a:pPr indent="-279400" algn="ctr">
              <a:lnSpc>
                <a:spcPct val="90000"/>
              </a:lnSpc>
              <a:spcBef>
                <a:spcPts val="0"/>
              </a:spcBef>
              <a:buClr>
                <a:schemeClr val="accent1"/>
              </a:buClr>
              <a:buSzPct val="76000"/>
              <a:buFont typeface="Noto Symbol"/>
              <a:buChar char="○"/>
            </a:pPr>
            <a:r>
              <a:rPr lang="en" sz="3000" dirty="0">
                <a:solidFill>
                  <a:schemeClr val="tx2">
                    <a:lumMod val="50000"/>
                  </a:schemeClr>
                </a:solidFill>
                <a:latin typeface="Museo For Dell" panose="02000000000000000000" pitchFamily="2" charset="0"/>
                <a:ea typeface="Questrial"/>
                <a:cs typeface="Questrial"/>
                <a:sym typeface="Questrial"/>
              </a:rPr>
              <a:t>Strip mining causes severe soil erosion and chemical runoff</a:t>
            </a:r>
          </a:p>
          <a:p>
            <a:pPr marL="639762" lvl="1" indent="-284162" algn="ctr">
              <a:lnSpc>
                <a:spcPct val="90000"/>
              </a:lnSpc>
              <a:spcBef>
                <a:spcPts val="440"/>
              </a:spcBef>
              <a:buClr>
                <a:schemeClr val="accent1"/>
              </a:buClr>
              <a:buSzPct val="76000"/>
              <a:buFont typeface="Noto Symbol"/>
              <a:buChar char="○"/>
            </a:pPr>
            <a:r>
              <a:rPr lang="en" sz="3000" b="1" dirty="0">
                <a:solidFill>
                  <a:schemeClr val="tx2">
                    <a:lumMod val="50000"/>
                  </a:schemeClr>
                </a:solidFill>
                <a:latin typeface="Museo For Dell" panose="02000000000000000000" pitchFamily="2" charset="0"/>
                <a:ea typeface="Questrial"/>
                <a:cs typeface="Questrial"/>
                <a:sym typeface="Questrial"/>
              </a:rPr>
              <a:t>Acid drainage</a:t>
            </a:r>
            <a:r>
              <a:rPr lang="en" sz="3000" dirty="0">
                <a:solidFill>
                  <a:schemeClr val="tx2">
                    <a:lumMod val="50000"/>
                  </a:schemeClr>
                </a:solidFill>
                <a:latin typeface="Museo For Dell" panose="02000000000000000000" pitchFamily="2" charset="0"/>
                <a:ea typeface="Questrial"/>
                <a:cs typeface="Questrial"/>
                <a:sym typeface="Questrial"/>
              </a:rPr>
              <a:t> = sulfide minerals on exposed rock surfaces react with oxygen and rainwater to produce sulfuric acid</a:t>
            </a:r>
          </a:p>
          <a:p>
            <a:pPr marL="639762" lvl="1" indent="-284162" algn="ctr">
              <a:lnSpc>
                <a:spcPct val="90000"/>
              </a:lnSpc>
              <a:spcBef>
                <a:spcPts val="440"/>
              </a:spcBef>
              <a:buClr>
                <a:schemeClr val="accent1"/>
              </a:buClr>
              <a:buSzPct val="76000"/>
              <a:buFont typeface="Noto Symbol"/>
              <a:buChar char="○"/>
            </a:pPr>
            <a:r>
              <a:rPr lang="en" sz="3000" dirty="0">
                <a:solidFill>
                  <a:schemeClr val="tx2">
                    <a:lumMod val="50000"/>
                  </a:schemeClr>
                </a:solidFill>
                <a:latin typeface="Museo For Dell" panose="02000000000000000000" pitchFamily="2" charset="0"/>
                <a:ea typeface="Questrial"/>
                <a:cs typeface="Questrial"/>
                <a:sym typeface="Questrial"/>
              </a:rPr>
              <a:t>Mountaintop removal causes enormous damage</a:t>
            </a:r>
          </a:p>
          <a:p>
            <a:pPr marL="0" indent="0" algn="ctr">
              <a:spcBef>
                <a:spcPts val="0"/>
              </a:spcBef>
              <a:buSzPct val="25000"/>
              <a:buNone/>
            </a:pPr>
            <a:endParaRPr sz="3000" dirty="0">
              <a:solidFill>
                <a:schemeClr val="tx2">
                  <a:lumMod val="50000"/>
                </a:schemeClr>
              </a:solidFill>
              <a:latin typeface="Museo For Dell" panose="02000000000000000000" pitchFamily="2" charset="0"/>
              <a:ea typeface="Questrial"/>
              <a:cs typeface="Questrial"/>
              <a:sym typeface="Questrial"/>
            </a:endParaRPr>
          </a:p>
        </p:txBody>
      </p:sp>
      <p:pic>
        <p:nvPicPr>
          <p:cNvPr id="150" name="Shape 150" descr="19_14"/>
          <p:cNvPicPr preferRelativeResize="0"/>
          <p:nvPr/>
        </p:nvPicPr>
        <p:blipFill rotWithShape="1">
          <a:blip r:embed="rId5">
            <a:alphaModFix/>
          </a:blip>
          <a:srcRect/>
          <a:stretch/>
        </p:blipFill>
        <p:spPr>
          <a:xfrm>
            <a:off x="4559643" y="1066800"/>
            <a:ext cx="4114800" cy="2449115"/>
          </a:xfrm>
          <a:prstGeom prst="rect">
            <a:avLst/>
          </a:prstGeom>
          <a:noFill/>
          <a:ln>
            <a:noFill/>
          </a:ln>
        </p:spPr>
      </p:pic>
    </p:spTree>
    <p:extLst>
      <p:ext uri="{BB962C8B-B14F-4D97-AF65-F5344CB8AC3E}">
        <p14:creationId xmlns:p14="http://schemas.microsoft.com/office/powerpoint/2010/main" val="13077342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fade">
                                      <p:cBhvr>
                                        <p:cTn id="7" dur="1000"/>
                                        <p:tgtEl>
                                          <p:spTgt spid="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xEl>
                                              <p:pRg st="1" end="1"/>
                                            </p:txEl>
                                          </p:spTgt>
                                        </p:tgtEl>
                                        <p:attrNameLst>
                                          <p:attrName>style.visibility</p:attrName>
                                        </p:attrNameLst>
                                      </p:cBhvr>
                                      <p:to>
                                        <p:strVal val="visible"/>
                                      </p:to>
                                    </p:set>
                                    <p:animEffect transition="in" filter="fade">
                                      <p:cBhvr>
                                        <p:cTn id="12" dur="1000"/>
                                        <p:tgtEl>
                                          <p:spTgt spid="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xEl>
                                              <p:pRg st="2" end="2"/>
                                            </p:txEl>
                                          </p:spTgt>
                                        </p:tgtEl>
                                        <p:attrNameLst>
                                          <p:attrName>style.visibility</p:attrName>
                                        </p:attrNameLst>
                                      </p:cBhvr>
                                      <p:to>
                                        <p:strVal val="visible"/>
                                      </p:to>
                                    </p:set>
                                    <p:animEffect transition="in" filter="fade">
                                      <p:cBhvr>
                                        <p:cTn id="17" dur="1000"/>
                                        <p:tgtEl>
                                          <p:spTgt spid="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descr="One of the best in the country for Education, Training for ISEET, CET, NEET, NTSE, etc. Bags several ranks every year and their students get admission to prestigious engineering institutes such as IIT's, NIT's, etc. in large numbers.  Run by professionals with a vision.  Visit: www.ace-online.co.in" title="Formation of coal">
            <a:hlinkClick r:id="rId3"/>
          </p:cNvPr>
          <p:cNvSpPr/>
          <p:nvPr/>
        </p:nvSpPr>
        <p:spPr>
          <a:xfrm>
            <a:off x="2706201" y="1014825"/>
            <a:ext cx="6437799" cy="4828349"/>
          </a:xfrm>
          <a:prstGeom prst="rect">
            <a:avLst/>
          </a:prstGeom>
          <a:blipFill>
            <a:blip r:embed="rId4">
              <a:alphaModFix/>
            </a:blip>
            <a:stretch>
              <a:fillRect/>
            </a:stretch>
          </a:blipFill>
          <a:ln>
            <a:noFill/>
          </a:ln>
        </p:spPr>
      </p:sp>
      <p:sp>
        <p:nvSpPr>
          <p:cNvPr id="59" name="Shape 59"/>
          <p:cNvSpPr txBox="1">
            <a:spLocks noGrp="1"/>
          </p:cNvSpPr>
          <p:nvPr>
            <p:ph type="subTitle" idx="1"/>
          </p:nvPr>
        </p:nvSpPr>
        <p:spPr>
          <a:xfrm>
            <a:off x="150842" y="457200"/>
            <a:ext cx="2553300" cy="4656299"/>
          </a:xfrm>
          <a:prstGeom prst="rect">
            <a:avLst/>
          </a:prstGeom>
        </p:spPr>
        <p:txBody>
          <a:bodyPr vert="horz" wrap="square" lIns="91425" tIns="91425" rIns="91425" bIns="91425" rtlCol="0" anchor="t" anchorCtr="0">
            <a:noAutofit/>
          </a:bodyPr>
          <a:lstStyle/>
          <a:p>
            <a:pPr algn="l">
              <a:spcBef>
                <a:spcPts val="0"/>
              </a:spcBef>
            </a:pPr>
            <a:r>
              <a:rPr lang="en" dirty="0">
                <a:solidFill>
                  <a:srgbClr val="FFFFFF"/>
                </a:solidFill>
              </a:rPr>
              <a:t>There are large deposits of coal in the mountains of West Virginia. </a:t>
            </a:r>
          </a:p>
          <a:p>
            <a:pPr algn="l">
              <a:spcBef>
                <a:spcPts val="0"/>
              </a:spcBef>
            </a:pPr>
            <a:endParaRPr dirty="0">
              <a:solidFill>
                <a:srgbClr val="FFFFFF"/>
              </a:solidFill>
            </a:endParaRPr>
          </a:p>
          <a:p>
            <a:pPr algn="l">
              <a:spcBef>
                <a:spcPts val="0"/>
              </a:spcBef>
            </a:pPr>
            <a:r>
              <a:rPr lang="en" dirty="0">
                <a:solidFill>
                  <a:srgbClr val="FFFFFF"/>
                </a:solidFill>
              </a:rPr>
              <a:t>What does this tell us about the ancient climate?</a:t>
            </a:r>
          </a:p>
        </p:txBody>
      </p:sp>
    </p:spTree>
    <p:extLst>
      <p:ext uri="{BB962C8B-B14F-4D97-AF65-F5344CB8AC3E}">
        <p14:creationId xmlns:p14="http://schemas.microsoft.com/office/powerpoint/2010/main" val="6405124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76200" y="533400"/>
            <a:ext cx="3048000" cy="3276600"/>
          </a:xfrm>
          <a:prstGeom prst="rect">
            <a:avLst/>
          </a:prstGeom>
          <a:noFill/>
          <a:ln>
            <a:noFill/>
          </a:ln>
        </p:spPr>
        <p:txBody>
          <a:bodyPr vert="horz" wrap="square" lIns="91425" tIns="45700" rIns="91425" bIns="45700" rtlCol="0" anchor="b" anchorCtr="0">
            <a:noAutofit/>
          </a:bodyPr>
          <a:lstStyle/>
          <a:p>
            <a:pPr>
              <a:spcBef>
                <a:spcPts val="0"/>
              </a:spcBef>
              <a:buClr>
                <a:schemeClr val="accent1"/>
              </a:buClr>
              <a:buSzPct val="25000"/>
            </a:pPr>
            <a:r>
              <a:rPr lang="en" sz="4000" b="1" dirty="0">
                <a:solidFill>
                  <a:srgbClr val="003171"/>
                </a:solidFill>
                <a:latin typeface="Museo For Dell" panose="02000000000000000000" pitchFamily="2" charset="0"/>
                <a:ea typeface="Questrial"/>
                <a:cs typeface="Questrial"/>
                <a:sym typeface="Questrial"/>
              </a:rPr>
              <a:t>Fossil fuels are our dominant source of energy</a:t>
            </a:r>
          </a:p>
        </p:txBody>
      </p:sp>
      <p:sp>
        <p:nvSpPr>
          <p:cNvPr id="65" name="Shape 65"/>
          <p:cNvSpPr txBox="1">
            <a:spLocks noGrp="1"/>
          </p:cNvSpPr>
          <p:nvPr>
            <p:ph type="body" idx="1"/>
          </p:nvPr>
        </p:nvSpPr>
        <p:spPr>
          <a:xfrm>
            <a:off x="2743200" y="304800"/>
            <a:ext cx="6400800" cy="3352800"/>
          </a:xfrm>
          <a:prstGeom prst="rect">
            <a:avLst/>
          </a:prstGeom>
          <a:noFill/>
          <a:ln>
            <a:noFill/>
          </a:ln>
        </p:spPr>
        <p:txBody>
          <a:bodyPr vert="horz" wrap="square" lIns="91425" tIns="45700" rIns="91425" bIns="45700" rtlCol="0" anchor="t" anchorCtr="0">
            <a:noAutofit/>
          </a:bodyPr>
          <a:lstStyle/>
          <a:p>
            <a:pPr marL="292100" lvl="1" indent="-292100">
              <a:lnSpc>
                <a:spcPct val="80000"/>
              </a:lnSpc>
              <a:spcBef>
                <a:spcPts val="0"/>
              </a:spcBef>
              <a:buClr>
                <a:srgbClr val="006600"/>
              </a:buClr>
              <a:buSzPct val="76000"/>
              <a:buFont typeface="Times New Roman"/>
              <a:buChar char="•"/>
            </a:pPr>
            <a:r>
              <a:rPr lang="en" sz="3200" b="1" dirty="0">
                <a:solidFill>
                  <a:srgbClr val="002060"/>
                </a:solidFill>
                <a:latin typeface="Museo For Dell" panose="02000000000000000000" pitchFamily="2" charset="0"/>
                <a:ea typeface="Questrial"/>
                <a:cs typeface="Questrial"/>
                <a:sym typeface="Questrial"/>
              </a:rPr>
              <a:t>Fossil fuels</a:t>
            </a:r>
            <a:r>
              <a:rPr lang="en" sz="3200" dirty="0">
                <a:solidFill>
                  <a:srgbClr val="002060"/>
                </a:solidFill>
                <a:latin typeface="Museo For Dell" panose="02000000000000000000" pitchFamily="2" charset="0"/>
                <a:ea typeface="Questrial"/>
                <a:cs typeface="Questrial"/>
                <a:sym typeface="Questrial"/>
              </a:rPr>
              <a:t> = highly combustible substances formed from the remains of organisms</a:t>
            </a:r>
          </a:p>
          <a:p>
            <a:pPr marL="692150" lvl="2" indent="-298450">
              <a:lnSpc>
                <a:spcPct val="80000"/>
              </a:lnSpc>
              <a:spcBef>
                <a:spcPts val="480"/>
              </a:spcBef>
              <a:buClr>
                <a:srgbClr val="006600"/>
              </a:buClr>
              <a:buSzPct val="76000"/>
              <a:buFont typeface="Times New Roman"/>
              <a:buChar char="•"/>
            </a:pPr>
            <a:r>
              <a:rPr lang="en" sz="3200" dirty="0">
                <a:solidFill>
                  <a:srgbClr val="002060"/>
                </a:solidFill>
                <a:latin typeface="Museo For Dell" panose="02000000000000000000" pitchFamily="2" charset="0"/>
                <a:ea typeface="Questrial"/>
                <a:cs typeface="Questrial"/>
                <a:sym typeface="Questrial"/>
              </a:rPr>
              <a:t>oil, coal, and natural gas </a:t>
            </a:r>
          </a:p>
          <a:p>
            <a:pPr marL="292100" indent="-292100">
              <a:lnSpc>
                <a:spcPct val="80000"/>
              </a:lnSpc>
              <a:spcBef>
                <a:spcPts val="480"/>
              </a:spcBef>
              <a:buClr>
                <a:schemeClr val="accent1"/>
              </a:buClr>
              <a:buSzPct val="76000"/>
              <a:buFont typeface="Noto Symbol"/>
              <a:buChar char="○"/>
            </a:pPr>
            <a:r>
              <a:rPr lang="en" dirty="0">
                <a:solidFill>
                  <a:srgbClr val="002060"/>
                </a:solidFill>
                <a:latin typeface="Museo For Dell" panose="02000000000000000000" pitchFamily="2" charset="0"/>
                <a:ea typeface="Questrial"/>
                <a:cs typeface="Questrial"/>
                <a:sym typeface="Questrial"/>
              </a:rPr>
              <a:t>The high-energy content of fossil fuels makes them efficient to burn, ship, and store </a:t>
            </a:r>
          </a:p>
        </p:txBody>
      </p:sp>
      <p:pic>
        <p:nvPicPr>
          <p:cNvPr id="66" name="Shape 66" descr="19_02"/>
          <p:cNvPicPr preferRelativeResize="0"/>
          <p:nvPr/>
        </p:nvPicPr>
        <p:blipFill rotWithShape="1">
          <a:blip r:embed="rId3">
            <a:alphaModFix/>
          </a:blip>
          <a:srcRect/>
          <a:stretch/>
        </p:blipFill>
        <p:spPr>
          <a:xfrm>
            <a:off x="1295400" y="3962400"/>
            <a:ext cx="4886325" cy="25145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065165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1000"/>
                                        <p:tgtEl>
                                          <p:spTgt spid="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xEl>
                                              <p:pRg st="1" end="1"/>
                                            </p:txEl>
                                          </p:spTgt>
                                        </p:tgtEl>
                                        <p:attrNameLst>
                                          <p:attrName>style.visibility</p:attrName>
                                        </p:attrNameLst>
                                      </p:cBhvr>
                                      <p:to>
                                        <p:strVal val="visible"/>
                                      </p:to>
                                    </p:set>
                                    <p:animEffect transition="in" filter="fade">
                                      <p:cBhvr>
                                        <p:cTn id="12" dur="1000"/>
                                        <p:tgtEl>
                                          <p:spTgt spid="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xEl>
                                              <p:pRg st="2" end="2"/>
                                            </p:txEl>
                                          </p:spTgt>
                                        </p:tgtEl>
                                        <p:attrNameLst>
                                          <p:attrName>style.visibility</p:attrName>
                                        </p:attrNameLst>
                                      </p:cBhvr>
                                      <p:to>
                                        <p:strVal val="visible"/>
                                      </p:to>
                                    </p:set>
                                    <p:animEffect transition="in" filter="fade">
                                      <p:cBhvr>
                                        <p:cTn id="17" dur="1000"/>
                                        <p:tgtEl>
                                          <p:spTgt spid="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228600" y="228600"/>
            <a:ext cx="8091974" cy="857400"/>
          </a:xfrm>
          <a:prstGeom prst="rect">
            <a:avLst/>
          </a:prstGeom>
          <a:noFill/>
          <a:ln>
            <a:noFill/>
          </a:ln>
        </p:spPr>
        <p:txBody>
          <a:bodyPr vert="horz" wrap="square" lIns="91425" tIns="45700" rIns="91425" bIns="45700" rtlCol="0" anchor="b" anchorCtr="0">
            <a:noAutofit/>
          </a:bodyPr>
          <a:lstStyle/>
          <a:p>
            <a:pPr>
              <a:spcBef>
                <a:spcPts val="0"/>
              </a:spcBef>
              <a:buClr>
                <a:schemeClr val="accent1"/>
              </a:buClr>
              <a:buSzPct val="25000"/>
            </a:pPr>
            <a:r>
              <a:rPr lang="en" sz="4000" b="1" dirty="0">
                <a:solidFill>
                  <a:srgbClr val="003171"/>
                </a:solidFill>
                <a:latin typeface="Museo For Dell" panose="02000000000000000000" pitchFamily="2" charset="0"/>
                <a:ea typeface="Questrial"/>
                <a:cs typeface="Questrial"/>
                <a:sym typeface="Questrial"/>
              </a:rPr>
              <a:t>Renewable or Non-Renewable</a:t>
            </a:r>
          </a:p>
        </p:txBody>
      </p:sp>
      <p:sp>
        <p:nvSpPr>
          <p:cNvPr id="72" name="Shape 72"/>
          <p:cNvSpPr txBox="1">
            <a:spLocks noGrp="1"/>
          </p:cNvSpPr>
          <p:nvPr>
            <p:ph type="body" idx="1"/>
          </p:nvPr>
        </p:nvSpPr>
        <p:spPr>
          <a:xfrm>
            <a:off x="152400" y="914400"/>
            <a:ext cx="8788500" cy="4114800"/>
          </a:xfrm>
          <a:prstGeom prst="rect">
            <a:avLst/>
          </a:prstGeom>
          <a:noFill/>
          <a:ln>
            <a:noFill/>
          </a:ln>
        </p:spPr>
        <p:txBody>
          <a:bodyPr vert="horz" wrap="square" lIns="91425" tIns="45700" rIns="91425" bIns="45700" rtlCol="0" anchor="t" anchorCtr="0">
            <a:noAutofit/>
          </a:bodyPr>
          <a:lstStyle/>
          <a:p>
            <a:pPr marL="292100" indent="-292100">
              <a:spcBef>
                <a:spcPts val="0"/>
              </a:spcBef>
              <a:buClr>
                <a:schemeClr val="accent1"/>
              </a:buClr>
              <a:buSzPct val="76000"/>
              <a:buFont typeface="Noto Symbol"/>
              <a:buChar char="○"/>
            </a:pPr>
            <a:r>
              <a:rPr lang="en" sz="2800" b="1" dirty="0" smtClean="0">
                <a:solidFill>
                  <a:schemeClr val="tx1"/>
                </a:solidFill>
                <a:latin typeface="Museo For Dell" panose="02000000000000000000" pitchFamily="2" charset="0"/>
                <a:ea typeface="Questrial"/>
                <a:cs typeface="Questrial"/>
                <a:sym typeface="Questrial"/>
              </a:rPr>
              <a:t>Renewable energy = energy the will not be depleted by our use </a:t>
            </a:r>
          </a:p>
          <a:p>
            <a:pPr marL="639762" lvl="1" indent="-284162">
              <a:spcBef>
                <a:spcPts val="640"/>
              </a:spcBef>
              <a:buClr>
                <a:schemeClr val="accent1"/>
              </a:buClr>
              <a:buSzPct val="110545"/>
              <a:buFont typeface="Noto Symbol"/>
              <a:buChar char="○"/>
            </a:pPr>
            <a:r>
              <a:rPr lang="en" b="1" dirty="0" smtClean="0">
                <a:solidFill>
                  <a:schemeClr val="tx1"/>
                </a:solidFill>
                <a:latin typeface="Museo For Dell" panose="02000000000000000000" pitchFamily="2" charset="0"/>
                <a:ea typeface="Questrial"/>
                <a:cs typeface="Questrial"/>
                <a:sym typeface="Questrial"/>
              </a:rPr>
              <a:t>Sunlight, geothermal energy, and tidal energy </a:t>
            </a:r>
          </a:p>
          <a:p>
            <a:pPr marL="292100" indent="-292100">
              <a:spcBef>
                <a:spcPts val="480"/>
              </a:spcBef>
              <a:buClr>
                <a:schemeClr val="accent1"/>
              </a:buClr>
              <a:buSzPct val="76000"/>
              <a:buFont typeface="Noto Symbol"/>
              <a:buChar char="○"/>
            </a:pPr>
            <a:r>
              <a:rPr lang="en" sz="2800" b="1" dirty="0" smtClean="0">
                <a:solidFill>
                  <a:schemeClr val="tx1"/>
                </a:solidFill>
                <a:latin typeface="Museo For Dell" panose="02000000000000000000" pitchFamily="2" charset="0"/>
                <a:ea typeface="Questrial"/>
                <a:cs typeface="Questrial"/>
                <a:sym typeface="Questrial"/>
              </a:rPr>
              <a:t>Nonrenewable energy = energy that cannot be replaced at the rate of consumption</a:t>
            </a:r>
          </a:p>
          <a:p>
            <a:pPr marL="639762" lvl="1" indent="-284162">
              <a:spcBef>
                <a:spcPts val="440"/>
              </a:spcBef>
              <a:buClr>
                <a:schemeClr val="accent1"/>
              </a:buClr>
              <a:buSzPct val="76000"/>
              <a:buFont typeface="Noto Symbol"/>
              <a:buChar char="○"/>
            </a:pPr>
            <a:r>
              <a:rPr lang="en" b="1" dirty="0" smtClean="0">
                <a:solidFill>
                  <a:schemeClr val="tx1"/>
                </a:solidFill>
                <a:latin typeface="Museo For Dell" panose="02000000000000000000" pitchFamily="2" charset="0"/>
                <a:ea typeface="Questrial"/>
                <a:cs typeface="Questrial"/>
                <a:sym typeface="Questrial"/>
              </a:rPr>
              <a:t>Oil, coal, natural gas, nuclear energy</a:t>
            </a:r>
          </a:p>
          <a:p>
            <a:pPr marL="639762" lvl="1" indent="-284162">
              <a:spcBef>
                <a:spcPts val="440"/>
              </a:spcBef>
              <a:buClr>
                <a:schemeClr val="accent1"/>
              </a:buClr>
              <a:buSzPct val="76000"/>
              <a:buFont typeface="Noto Symbol"/>
              <a:buChar char="○"/>
            </a:pPr>
            <a:r>
              <a:rPr lang="en" b="1" dirty="0" smtClean="0">
                <a:solidFill>
                  <a:schemeClr val="tx1"/>
                </a:solidFill>
                <a:latin typeface="Museo For Dell" panose="02000000000000000000" pitchFamily="2" charset="0"/>
                <a:ea typeface="Questrial"/>
                <a:cs typeface="Questrial"/>
                <a:sym typeface="Questrial"/>
              </a:rPr>
              <a:t>To replenish the fossil fuels we have depleted so far would take </a:t>
            </a:r>
            <a:r>
              <a:rPr lang="en" b="1" u="sng" dirty="0" smtClean="0">
                <a:solidFill>
                  <a:schemeClr val="tx1"/>
                </a:solidFill>
                <a:latin typeface="Museo For Dell" panose="02000000000000000000" pitchFamily="2" charset="0"/>
                <a:ea typeface="Questrial"/>
                <a:cs typeface="Questrial"/>
                <a:sym typeface="Questrial"/>
              </a:rPr>
              <a:t>millions</a:t>
            </a:r>
            <a:r>
              <a:rPr lang="en" b="1" dirty="0" smtClean="0">
                <a:solidFill>
                  <a:schemeClr val="tx1"/>
                </a:solidFill>
                <a:latin typeface="Museo For Dell" panose="02000000000000000000" pitchFamily="2" charset="0"/>
                <a:ea typeface="Questrial"/>
                <a:cs typeface="Questrial"/>
                <a:sym typeface="Questrial"/>
              </a:rPr>
              <a:t> of years!</a:t>
            </a:r>
            <a:endParaRPr lang="en" b="1" dirty="0">
              <a:solidFill>
                <a:schemeClr val="tx1"/>
              </a:solidFill>
              <a:latin typeface="Museo For Dell" panose="02000000000000000000" pitchFamily="2" charset="0"/>
              <a:ea typeface="Questrial"/>
              <a:cs typeface="Questrial"/>
              <a:sym typeface="Questrial"/>
            </a:endParaRPr>
          </a:p>
        </p:txBody>
      </p:sp>
    </p:spTree>
    <p:extLst>
      <p:ext uri="{BB962C8B-B14F-4D97-AF65-F5344CB8AC3E}">
        <p14:creationId xmlns:p14="http://schemas.microsoft.com/office/powerpoint/2010/main" val="41444409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animEffect transition="in" filter="fade">
                                      <p:cBhvr>
                                        <p:cTn id="7" dur="1000"/>
                                        <p:tgtEl>
                                          <p:spTgt spid="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xEl>
                                              <p:pRg st="1" end="1"/>
                                            </p:txEl>
                                          </p:spTgt>
                                        </p:tgtEl>
                                        <p:attrNameLst>
                                          <p:attrName>style.visibility</p:attrName>
                                        </p:attrNameLst>
                                      </p:cBhvr>
                                      <p:to>
                                        <p:strVal val="visible"/>
                                      </p:to>
                                    </p:set>
                                    <p:animEffect transition="in" filter="fade">
                                      <p:cBhvr>
                                        <p:cTn id="12" dur="1000"/>
                                        <p:tgtEl>
                                          <p:spTgt spid="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xEl>
                                              <p:pRg st="2" end="2"/>
                                            </p:txEl>
                                          </p:spTgt>
                                        </p:tgtEl>
                                        <p:attrNameLst>
                                          <p:attrName>style.visibility</p:attrName>
                                        </p:attrNameLst>
                                      </p:cBhvr>
                                      <p:to>
                                        <p:strVal val="visible"/>
                                      </p:to>
                                    </p:set>
                                    <p:animEffect transition="in" filter="fade">
                                      <p:cBhvr>
                                        <p:cTn id="17" dur="1000"/>
                                        <p:tgtEl>
                                          <p:spTgt spid="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2">
                                            <p:txEl>
                                              <p:pRg st="3" end="3"/>
                                            </p:txEl>
                                          </p:spTgt>
                                        </p:tgtEl>
                                        <p:attrNameLst>
                                          <p:attrName>style.visibility</p:attrName>
                                        </p:attrNameLst>
                                      </p:cBhvr>
                                      <p:to>
                                        <p:strVal val="visible"/>
                                      </p:to>
                                    </p:set>
                                    <p:animEffect transition="in" filter="fade">
                                      <p:cBhvr>
                                        <p:cTn id="22" dur="1000"/>
                                        <p:tgtEl>
                                          <p:spTgt spid="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2">
                                            <p:txEl>
                                              <p:pRg st="4" end="4"/>
                                            </p:txEl>
                                          </p:spTgt>
                                        </p:tgtEl>
                                        <p:attrNameLst>
                                          <p:attrName>style.visibility</p:attrName>
                                        </p:attrNameLst>
                                      </p:cBhvr>
                                      <p:to>
                                        <p:strVal val="visible"/>
                                      </p:to>
                                    </p:set>
                                    <p:animEffect transition="in" filter="fade">
                                      <p:cBhvr>
                                        <p:cTn id="27" dur="1000"/>
                                        <p:tgtEl>
                                          <p:spTgt spid="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6"/>
        <p:cNvGrpSpPr/>
        <p:nvPr/>
      </p:nvGrpSpPr>
      <p:grpSpPr>
        <a:xfrm>
          <a:off x="0" y="0"/>
          <a:ext cx="0" cy="0"/>
          <a:chOff x="0" y="0"/>
          <a:chExt cx="0" cy="0"/>
        </a:xfrm>
      </p:grpSpPr>
      <p:pic>
        <p:nvPicPr>
          <p:cNvPr id="77" name="Shape 77" descr="19_03"/>
          <p:cNvPicPr preferRelativeResize="0"/>
          <p:nvPr/>
        </p:nvPicPr>
        <p:blipFill rotWithShape="1">
          <a:blip r:embed="rId3">
            <a:alphaModFix/>
          </a:blip>
          <a:srcRect l="16589" r="17691"/>
          <a:stretch/>
        </p:blipFill>
        <p:spPr>
          <a:xfrm>
            <a:off x="4965443" y="685800"/>
            <a:ext cx="4114800" cy="5104208"/>
          </a:xfrm>
          <a:prstGeom prst="rect">
            <a:avLst/>
          </a:prstGeom>
          <a:noFill/>
          <a:ln>
            <a:noFill/>
          </a:ln>
        </p:spPr>
      </p:pic>
      <p:sp>
        <p:nvSpPr>
          <p:cNvPr id="78" name="Shape 78"/>
          <p:cNvSpPr txBox="1">
            <a:spLocks noGrp="1"/>
          </p:cNvSpPr>
          <p:nvPr>
            <p:ph type="title"/>
          </p:nvPr>
        </p:nvSpPr>
        <p:spPr>
          <a:xfrm>
            <a:off x="76200" y="304800"/>
            <a:ext cx="4761000" cy="1072800"/>
          </a:xfrm>
          <a:prstGeom prst="rect">
            <a:avLst/>
          </a:prstGeom>
          <a:noFill/>
          <a:ln>
            <a:noFill/>
          </a:ln>
        </p:spPr>
        <p:txBody>
          <a:bodyPr vert="horz" wrap="square" lIns="91425" tIns="45700" rIns="91425" bIns="45700" rtlCol="0" anchor="b" anchorCtr="0">
            <a:noAutofit/>
          </a:bodyPr>
          <a:lstStyle/>
          <a:p>
            <a:pPr algn="l">
              <a:spcBef>
                <a:spcPts val="0"/>
              </a:spcBef>
              <a:buClr>
                <a:schemeClr val="accent1"/>
              </a:buClr>
              <a:buSzPct val="25000"/>
            </a:pPr>
            <a:r>
              <a:rPr lang="en" sz="3600" dirty="0">
                <a:solidFill>
                  <a:srgbClr val="003171"/>
                </a:solidFill>
                <a:latin typeface="Questrial"/>
                <a:ea typeface="Questrial"/>
                <a:cs typeface="Questrial"/>
                <a:sym typeface="Questrial"/>
              </a:rPr>
              <a:t>Fossil fuels are indeed created from fossils</a:t>
            </a:r>
          </a:p>
        </p:txBody>
      </p:sp>
      <p:sp>
        <p:nvSpPr>
          <p:cNvPr id="79" name="Shape 79"/>
          <p:cNvSpPr txBox="1">
            <a:spLocks noGrp="1"/>
          </p:cNvSpPr>
          <p:nvPr>
            <p:ph type="body" idx="1"/>
          </p:nvPr>
        </p:nvSpPr>
        <p:spPr>
          <a:xfrm>
            <a:off x="228600" y="1752600"/>
            <a:ext cx="4380000" cy="3485999"/>
          </a:xfrm>
          <a:prstGeom prst="rect">
            <a:avLst/>
          </a:prstGeom>
          <a:noFill/>
          <a:ln>
            <a:noFill/>
          </a:ln>
        </p:spPr>
        <p:txBody>
          <a:bodyPr vert="horz" wrap="square" lIns="91425" tIns="45700" rIns="91425" bIns="45700" rtlCol="0" anchor="t" anchorCtr="0">
            <a:noAutofit/>
          </a:bodyPr>
          <a:lstStyle/>
          <a:p>
            <a:pPr marL="292100" indent="-292100">
              <a:lnSpc>
                <a:spcPct val="80000"/>
              </a:lnSpc>
              <a:spcBef>
                <a:spcPts val="0"/>
              </a:spcBef>
              <a:buClr>
                <a:schemeClr val="accent1"/>
              </a:buClr>
              <a:buSzPct val="76000"/>
              <a:buFont typeface="Noto Symbol"/>
              <a:buChar char="○"/>
            </a:pPr>
            <a:r>
              <a:rPr lang="en" sz="2400" dirty="0">
                <a:solidFill>
                  <a:schemeClr val="dk2"/>
                </a:solidFill>
                <a:latin typeface="Museo For Dell" panose="02000000000000000000" pitchFamily="2" charset="0"/>
                <a:ea typeface="Questrial"/>
                <a:cs typeface="Questrial"/>
                <a:sym typeface="Questrial"/>
              </a:rPr>
              <a:t>Fuels we burn today were from organisms that lived 100-500 million years ago </a:t>
            </a:r>
          </a:p>
          <a:p>
            <a:pPr marL="292100" indent="-292100">
              <a:lnSpc>
                <a:spcPct val="80000"/>
              </a:lnSpc>
              <a:spcBef>
                <a:spcPts val="480"/>
              </a:spcBef>
              <a:buClr>
                <a:schemeClr val="accent1"/>
              </a:buClr>
              <a:buSzPct val="76000"/>
              <a:buFont typeface="Noto Symbol"/>
              <a:buChar char="○"/>
            </a:pPr>
            <a:r>
              <a:rPr lang="en" sz="2400" dirty="0">
                <a:solidFill>
                  <a:schemeClr val="dk2"/>
                </a:solidFill>
                <a:latin typeface="Museo For Dell" panose="02000000000000000000" pitchFamily="2" charset="0"/>
                <a:ea typeface="Questrial"/>
                <a:cs typeface="Questrial"/>
                <a:sym typeface="Questrial"/>
              </a:rPr>
              <a:t>Organic material is broken down in an </a:t>
            </a:r>
            <a:r>
              <a:rPr lang="en" sz="2400" b="1" dirty="0">
                <a:solidFill>
                  <a:schemeClr val="dk2"/>
                </a:solidFill>
                <a:latin typeface="Museo For Dell" panose="02000000000000000000" pitchFamily="2" charset="0"/>
                <a:ea typeface="Questrial"/>
                <a:cs typeface="Questrial"/>
                <a:sym typeface="Questrial"/>
              </a:rPr>
              <a:t>anaerobic</a:t>
            </a:r>
            <a:r>
              <a:rPr lang="en" sz="2400" dirty="0">
                <a:solidFill>
                  <a:schemeClr val="dk2"/>
                </a:solidFill>
                <a:latin typeface="Museo For Dell" panose="02000000000000000000" pitchFamily="2" charset="0"/>
                <a:ea typeface="Questrial"/>
                <a:cs typeface="Questrial"/>
                <a:sym typeface="Questrial"/>
              </a:rPr>
              <a:t> environment = one that has little or no oxygen</a:t>
            </a:r>
          </a:p>
          <a:p>
            <a:pPr marL="639762" lvl="1" indent="-284162">
              <a:lnSpc>
                <a:spcPct val="80000"/>
              </a:lnSpc>
              <a:spcBef>
                <a:spcPts val="480"/>
              </a:spcBef>
              <a:buClr>
                <a:schemeClr val="accent1"/>
              </a:buClr>
              <a:buSzPct val="76000"/>
              <a:buFont typeface="Noto Symbol"/>
              <a:buChar char="○"/>
            </a:pPr>
            <a:r>
              <a:rPr lang="en" sz="2400" dirty="0">
                <a:solidFill>
                  <a:schemeClr val="dk2"/>
                </a:solidFill>
                <a:latin typeface="Museo For Dell" panose="02000000000000000000" pitchFamily="2" charset="0"/>
                <a:ea typeface="Questrial"/>
                <a:cs typeface="Questrial"/>
                <a:sym typeface="Questrial"/>
              </a:rPr>
              <a:t>Bottoms of deep lakes, swamps, and shallow seas </a:t>
            </a:r>
          </a:p>
        </p:txBody>
      </p:sp>
    </p:spTree>
    <p:extLst>
      <p:ext uri="{BB962C8B-B14F-4D97-AF65-F5344CB8AC3E}">
        <p14:creationId xmlns:p14="http://schemas.microsoft.com/office/powerpoint/2010/main" val="40971091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animEffect transition="in" filter="fade">
                                      <p:cBhvr>
                                        <p:cTn id="7" dur="1000"/>
                                        <p:tgtEl>
                                          <p:spTgt spid="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xEl>
                                              <p:pRg st="1" end="1"/>
                                            </p:txEl>
                                          </p:spTgt>
                                        </p:tgtEl>
                                        <p:attrNameLst>
                                          <p:attrName>style.visibility</p:attrName>
                                        </p:attrNameLst>
                                      </p:cBhvr>
                                      <p:to>
                                        <p:strVal val="visible"/>
                                      </p:to>
                                    </p:set>
                                    <p:animEffect transition="in" filter="fade">
                                      <p:cBhvr>
                                        <p:cTn id="12" dur="1000"/>
                                        <p:tgtEl>
                                          <p:spTgt spid="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1000"/>
                                        <p:tgtEl>
                                          <p:spTgt spid="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228600" y="381000"/>
            <a:ext cx="9296399" cy="427799"/>
          </a:xfrm>
          <a:prstGeom prst="rect">
            <a:avLst/>
          </a:prstGeom>
          <a:noFill/>
          <a:ln>
            <a:noFill/>
          </a:ln>
        </p:spPr>
        <p:txBody>
          <a:bodyPr vert="horz" wrap="square" lIns="91425" tIns="45700" rIns="91425" bIns="45700" rtlCol="0" anchor="b" anchorCtr="0">
            <a:noAutofit/>
          </a:bodyPr>
          <a:lstStyle/>
          <a:p>
            <a:pPr algn="l">
              <a:spcBef>
                <a:spcPts val="0"/>
              </a:spcBef>
              <a:buClr>
                <a:schemeClr val="accent1"/>
              </a:buClr>
              <a:buSzPct val="25000"/>
            </a:pPr>
            <a:r>
              <a:rPr lang="en" sz="3200" dirty="0">
                <a:solidFill>
                  <a:srgbClr val="003171"/>
                </a:solidFill>
                <a:latin typeface="Questrial"/>
                <a:ea typeface="Questrial"/>
                <a:cs typeface="Questrial"/>
                <a:sym typeface="Questrial"/>
              </a:rPr>
              <a:t>Fossil fuel reserves are unevenly distributed</a:t>
            </a:r>
          </a:p>
        </p:txBody>
      </p:sp>
      <p:sp>
        <p:nvSpPr>
          <p:cNvPr id="85" name="Shape 85"/>
          <p:cNvSpPr txBox="1"/>
          <p:nvPr/>
        </p:nvSpPr>
        <p:spPr>
          <a:xfrm>
            <a:off x="533400" y="883144"/>
            <a:ext cx="8839199" cy="709499"/>
          </a:xfrm>
          <a:prstGeom prst="rect">
            <a:avLst/>
          </a:prstGeom>
          <a:noFill/>
          <a:ln>
            <a:noFill/>
          </a:ln>
        </p:spPr>
        <p:txBody>
          <a:bodyPr wrap="square" lIns="91425" tIns="45700" rIns="91425" bIns="45700" anchor="t" anchorCtr="0">
            <a:noAutofit/>
          </a:bodyPr>
          <a:lstStyle/>
          <a:p>
            <a:pPr>
              <a:buClr>
                <a:schemeClr val="dk1"/>
              </a:buClr>
              <a:buSzPct val="100000"/>
              <a:buFont typeface="Times New Roman"/>
              <a:buChar char="•"/>
            </a:pPr>
            <a:r>
              <a:rPr lang="en" sz="2800" dirty="0">
                <a:solidFill>
                  <a:schemeClr val="dk1"/>
                </a:solidFill>
                <a:latin typeface="Times New Roman"/>
                <a:ea typeface="Times New Roman"/>
                <a:cs typeface="Times New Roman"/>
                <a:sym typeface="Times New Roman"/>
              </a:rPr>
              <a:t>67% of reserves of crude oil lie in the Middle East</a:t>
            </a:r>
          </a:p>
          <a:p>
            <a:pPr>
              <a:buClr>
                <a:schemeClr val="dk1"/>
              </a:buClr>
              <a:buSzPct val="100000"/>
              <a:buFont typeface="Times New Roman"/>
              <a:buChar char="•"/>
            </a:pPr>
            <a:r>
              <a:rPr lang="en" sz="2800" dirty="0">
                <a:solidFill>
                  <a:schemeClr val="dk1"/>
                </a:solidFill>
                <a:latin typeface="Times New Roman"/>
                <a:ea typeface="Times New Roman"/>
                <a:cs typeface="Times New Roman"/>
                <a:sym typeface="Times New Roman"/>
              </a:rPr>
              <a:t>The U.S. possesses more coal than any other country</a:t>
            </a:r>
          </a:p>
        </p:txBody>
      </p:sp>
      <p:pic>
        <p:nvPicPr>
          <p:cNvPr id="86" name="Shape 86"/>
          <p:cNvPicPr preferRelativeResize="0"/>
          <p:nvPr/>
        </p:nvPicPr>
        <p:blipFill rotWithShape="1">
          <a:blip r:embed="rId3">
            <a:alphaModFix/>
          </a:blip>
          <a:srcRect/>
          <a:stretch/>
        </p:blipFill>
        <p:spPr>
          <a:xfrm>
            <a:off x="381000" y="1981200"/>
            <a:ext cx="8000999" cy="4267200"/>
          </a:xfrm>
          <a:prstGeom prst="rect">
            <a:avLst/>
          </a:prstGeom>
          <a:noFill/>
          <a:ln>
            <a:noFill/>
          </a:ln>
        </p:spPr>
      </p:pic>
    </p:spTree>
    <p:extLst>
      <p:ext uri="{BB962C8B-B14F-4D97-AF65-F5344CB8AC3E}">
        <p14:creationId xmlns:p14="http://schemas.microsoft.com/office/powerpoint/2010/main" val="1559286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2225549" y="304800"/>
            <a:ext cx="4616700" cy="857400"/>
          </a:xfrm>
          <a:prstGeom prst="rect">
            <a:avLst/>
          </a:prstGeom>
          <a:noFill/>
          <a:ln>
            <a:noFill/>
          </a:ln>
        </p:spPr>
        <p:txBody>
          <a:bodyPr vert="horz" wrap="square" lIns="91425" tIns="45700" rIns="91425" bIns="45700" rtlCol="0" anchor="b" anchorCtr="0">
            <a:noAutofit/>
          </a:bodyPr>
          <a:lstStyle/>
          <a:p>
            <a:pPr algn="l">
              <a:spcBef>
                <a:spcPts val="0"/>
              </a:spcBef>
              <a:buClr>
                <a:schemeClr val="accent1"/>
              </a:buClr>
              <a:buSzPct val="25000"/>
            </a:pPr>
            <a:r>
              <a:rPr lang="en" sz="3600" dirty="0">
                <a:solidFill>
                  <a:srgbClr val="003171"/>
                </a:solidFill>
                <a:latin typeface="Questrial"/>
                <a:ea typeface="Questrial"/>
                <a:cs typeface="Questrial"/>
                <a:sym typeface="Questrial"/>
              </a:rPr>
              <a:t>Energy Consumption</a:t>
            </a:r>
          </a:p>
        </p:txBody>
      </p:sp>
      <p:pic>
        <p:nvPicPr>
          <p:cNvPr id="92" name="Shape 92" descr="19_04"/>
          <p:cNvPicPr preferRelativeResize="0"/>
          <p:nvPr/>
        </p:nvPicPr>
        <p:blipFill rotWithShape="1">
          <a:blip r:embed="rId3">
            <a:alphaModFix/>
          </a:blip>
          <a:srcRect/>
          <a:stretch/>
        </p:blipFill>
        <p:spPr>
          <a:xfrm>
            <a:off x="22654" y="1371600"/>
            <a:ext cx="9194799" cy="4171950"/>
          </a:xfrm>
          <a:prstGeom prst="rect">
            <a:avLst/>
          </a:prstGeom>
          <a:noFill/>
          <a:ln>
            <a:noFill/>
          </a:ln>
        </p:spPr>
      </p:pic>
    </p:spTree>
    <p:extLst>
      <p:ext uri="{BB962C8B-B14F-4D97-AF65-F5344CB8AC3E}">
        <p14:creationId xmlns:p14="http://schemas.microsoft.com/office/powerpoint/2010/main" val="98049504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6549509" y="4648200"/>
            <a:ext cx="1905000" cy="1619249"/>
          </a:xfrm>
          <a:prstGeom prst="rect">
            <a:avLst/>
          </a:prstGeom>
          <a:noFill/>
          <a:ln>
            <a:noFill/>
          </a:ln>
        </p:spPr>
        <p:txBody>
          <a:bodyPr vert="horz" wrap="square" lIns="91425" tIns="45700" rIns="91425" bIns="45700" rtlCol="0" anchor="b" anchorCtr="0">
            <a:noAutofit/>
          </a:bodyPr>
          <a:lstStyle/>
          <a:p>
            <a:pPr algn="l">
              <a:spcBef>
                <a:spcPts val="0"/>
              </a:spcBef>
              <a:buClr>
                <a:schemeClr val="accent1"/>
              </a:buClr>
              <a:buSzPct val="25000"/>
            </a:pPr>
            <a:r>
              <a:rPr lang="en" sz="4000" dirty="0">
                <a:solidFill>
                  <a:srgbClr val="003171"/>
                </a:solidFill>
                <a:latin typeface="Questrial"/>
                <a:ea typeface="Questrial"/>
                <a:cs typeface="Questrial"/>
                <a:sym typeface="Questrial"/>
              </a:rPr>
              <a:t>Coal</a:t>
            </a:r>
          </a:p>
        </p:txBody>
      </p:sp>
      <p:sp>
        <p:nvSpPr>
          <p:cNvPr id="98" name="Shape 98"/>
          <p:cNvSpPr txBox="1">
            <a:spLocks noGrp="1"/>
          </p:cNvSpPr>
          <p:nvPr>
            <p:ph type="body" idx="1"/>
          </p:nvPr>
        </p:nvSpPr>
        <p:spPr>
          <a:xfrm>
            <a:off x="381000" y="4306491"/>
            <a:ext cx="8229600" cy="1766887"/>
          </a:xfrm>
          <a:prstGeom prst="rect">
            <a:avLst/>
          </a:prstGeom>
          <a:noFill/>
          <a:ln>
            <a:noFill/>
          </a:ln>
        </p:spPr>
        <p:txBody>
          <a:bodyPr vert="horz" wrap="square" lIns="91425" tIns="45700" rIns="91425" bIns="45700" rtlCol="0" anchor="t" anchorCtr="0">
            <a:noAutofit/>
          </a:bodyPr>
          <a:lstStyle/>
          <a:p>
            <a:pPr indent="-279400">
              <a:spcBef>
                <a:spcPts val="0"/>
              </a:spcBef>
              <a:buClr>
                <a:schemeClr val="accent1"/>
              </a:buClr>
              <a:buSzPct val="76000"/>
              <a:buFont typeface="Noto Symbol"/>
              <a:buChar char="○"/>
            </a:pPr>
            <a:r>
              <a:rPr lang="en" sz="2400" b="1">
                <a:solidFill>
                  <a:schemeClr val="dk2"/>
                </a:solidFill>
                <a:latin typeface="Questrial"/>
                <a:ea typeface="Questrial"/>
                <a:cs typeface="Questrial"/>
                <a:sym typeface="Questrial"/>
              </a:rPr>
              <a:t>Coal</a:t>
            </a:r>
            <a:r>
              <a:rPr lang="en" sz="2400">
                <a:solidFill>
                  <a:schemeClr val="dk2"/>
                </a:solidFill>
                <a:latin typeface="Questrial"/>
                <a:ea typeface="Questrial"/>
                <a:cs typeface="Questrial"/>
                <a:sym typeface="Questrial"/>
              </a:rPr>
              <a:t> = organic matter (woody plant material; peat) under very high pressure to form dense, solid carbon structures</a:t>
            </a:r>
          </a:p>
          <a:p>
            <a:pPr indent="-279400">
              <a:spcBef>
                <a:spcPts val="480"/>
              </a:spcBef>
              <a:buClr>
                <a:schemeClr val="accent1"/>
              </a:buClr>
              <a:buSzPct val="76000"/>
              <a:buFont typeface="Noto Symbol"/>
              <a:buChar char="○"/>
            </a:pPr>
            <a:r>
              <a:rPr lang="en" sz="2400">
                <a:solidFill>
                  <a:schemeClr val="dk2"/>
                </a:solidFill>
                <a:latin typeface="Questrial"/>
                <a:ea typeface="Questrial"/>
                <a:cs typeface="Questrial"/>
                <a:sym typeface="Questrial"/>
              </a:rPr>
              <a:t>The world’s most abundant fossil fuel</a:t>
            </a:r>
          </a:p>
          <a:p>
            <a:pPr marL="0" indent="0">
              <a:spcBef>
                <a:spcPts val="0"/>
              </a:spcBef>
              <a:buSzPct val="25000"/>
              <a:buNone/>
            </a:pPr>
            <a:endParaRPr sz="2400">
              <a:solidFill>
                <a:schemeClr val="dk2"/>
              </a:solidFill>
              <a:latin typeface="Questrial"/>
              <a:ea typeface="Questrial"/>
              <a:cs typeface="Questrial"/>
              <a:sym typeface="Questrial"/>
            </a:endParaRPr>
          </a:p>
        </p:txBody>
      </p:sp>
      <p:pic>
        <p:nvPicPr>
          <p:cNvPr id="99" name="Shape 99" descr="19_05"/>
          <p:cNvPicPr preferRelativeResize="0"/>
          <p:nvPr/>
        </p:nvPicPr>
        <p:blipFill rotWithShape="1">
          <a:blip r:embed="rId3">
            <a:alphaModFix/>
          </a:blip>
          <a:srcRect/>
          <a:stretch/>
        </p:blipFill>
        <p:spPr>
          <a:xfrm>
            <a:off x="838200" y="457201"/>
            <a:ext cx="7597774" cy="3829050"/>
          </a:xfrm>
          <a:prstGeom prst="rect">
            <a:avLst/>
          </a:prstGeom>
          <a:noFill/>
          <a:ln>
            <a:noFill/>
          </a:ln>
        </p:spPr>
      </p:pic>
    </p:spTree>
    <p:extLst>
      <p:ext uri="{BB962C8B-B14F-4D97-AF65-F5344CB8AC3E}">
        <p14:creationId xmlns:p14="http://schemas.microsoft.com/office/powerpoint/2010/main" val="212289523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838200" y="381000"/>
            <a:ext cx="7024686" cy="857250"/>
          </a:xfrm>
          <a:prstGeom prst="rect">
            <a:avLst/>
          </a:prstGeom>
          <a:noFill/>
          <a:ln>
            <a:noFill/>
          </a:ln>
        </p:spPr>
        <p:txBody>
          <a:bodyPr vert="horz" wrap="square" lIns="91425" tIns="45700" rIns="91425" bIns="45700" rtlCol="0" anchor="b" anchorCtr="0">
            <a:noAutofit/>
          </a:bodyPr>
          <a:lstStyle/>
          <a:p>
            <a:pPr algn="l">
              <a:spcBef>
                <a:spcPts val="0"/>
              </a:spcBef>
              <a:buClr>
                <a:schemeClr val="accent1"/>
              </a:buClr>
              <a:buSzPct val="25000"/>
            </a:pPr>
            <a:r>
              <a:rPr lang="en" sz="4000" dirty="0">
                <a:solidFill>
                  <a:srgbClr val="003171"/>
                </a:solidFill>
                <a:latin typeface="Questrial"/>
                <a:ea typeface="Questrial"/>
                <a:cs typeface="Questrial"/>
                <a:sym typeface="Questrial"/>
              </a:rPr>
              <a:t>Coal varies in its qualities</a:t>
            </a:r>
          </a:p>
        </p:txBody>
      </p:sp>
      <p:sp>
        <p:nvSpPr>
          <p:cNvPr id="105" name="Shape 105"/>
          <p:cNvSpPr txBox="1">
            <a:spLocks noGrp="1"/>
          </p:cNvSpPr>
          <p:nvPr>
            <p:ph type="body" idx="1"/>
          </p:nvPr>
        </p:nvSpPr>
        <p:spPr>
          <a:xfrm>
            <a:off x="304800" y="1242369"/>
            <a:ext cx="8788400" cy="3271837"/>
          </a:xfrm>
          <a:prstGeom prst="rect">
            <a:avLst/>
          </a:prstGeom>
          <a:noFill/>
          <a:ln>
            <a:noFill/>
          </a:ln>
        </p:spPr>
        <p:txBody>
          <a:bodyPr vert="horz" wrap="square" lIns="91425" tIns="45700" rIns="91425" bIns="45700" rtlCol="0" anchor="t" anchorCtr="0">
            <a:noAutofit/>
          </a:bodyPr>
          <a:lstStyle/>
          <a:p>
            <a:pPr indent="-279400">
              <a:spcBef>
                <a:spcPts val="0"/>
              </a:spcBef>
              <a:buClr>
                <a:schemeClr val="accent1"/>
              </a:buClr>
              <a:buSzPct val="76000"/>
              <a:buNone/>
            </a:pPr>
            <a:endParaRPr sz="2400" dirty="0">
              <a:solidFill>
                <a:schemeClr val="dk2"/>
              </a:solidFill>
              <a:latin typeface="Questrial"/>
              <a:ea typeface="Questrial"/>
              <a:cs typeface="Questrial"/>
              <a:sym typeface="Questrial"/>
            </a:endParaRPr>
          </a:p>
          <a:p>
            <a:pPr indent="-279400">
              <a:spcBef>
                <a:spcPts val="480"/>
              </a:spcBef>
              <a:buClr>
                <a:schemeClr val="accent1"/>
              </a:buClr>
              <a:buSzPct val="76000"/>
              <a:buFont typeface="Noto Symbol"/>
              <a:buChar char="○"/>
            </a:pPr>
            <a:r>
              <a:rPr lang="en" sz="2400" dirty="0">
                <a:solidFill>
                  <a:schemeClr val="tx1"/>
                </a:solidFill>
                <a:latin typeface="Museo For Dell" panose="02000000000000000000" pitchFamily="2" charset="0"/>
                <a:ea typeface="Questrial"/>
                <a:cs typeface="Questrial"/>
                <a:sym typeface="Questrial"/>
              </a:rPr>
              <a:t>Peat = organic material that is broken down anaerobically but remains wet, near the surface and not well compressed</a:t>
            </a:r>
          </a:p>
          <a:p>
            <a:pPr indent="-279400">
              <a:spcBef>
                <a:spcPts val="480"/>
              </a:spcBef>
              <a:buClr>
                <a:schemeClr val="accent1"/>
              </a:buClr>
              <a:buSzPct val="76000"/>
              <a:buFont typeface="Noto Symbol"/>
              <a:buChar char="○"/>
            </a:pPr>
            <a:r>
              <a:rPr lang="en" sz="2400" dirty="0">
                <a:solidFill>
                  <a:schemeClr val="tx1"/>
                </a:solidFill>
                <a:latin typeface="Museo For Dell" panose="02000000000000000000" pitchFamily="2" charset="0"/>
                <a:ea typeface="Questrial"/>
                <a:cs typeface="Questrial"/>
                <a:sym typeface="Questrial"/>
              </a:rPr>
              <a:t>Additional pressure turns peat into coal</a:t>
            </a:r>
          </a:p>
          <a:p>
            <a:pPr marL="812800" lvl="1" indent="-457200">
              <a:spcBef>
                <a:spcPts val="440"/>
              </a:spcBef>
              <a:buClr>
                <a:schemeClr val="accent1"/>
              </a:buClr>
              <a:buSzPct val="76000"/>
              <a:buFont typeface="+mj-lt"/>
              <a:buAutoNum type="arabicPeriod"/>
            </a:pPr>
            <a:r>
              <a:rPr lang="en" sz="2200" dirty="0">
                <a:solidFill>
                  <a:schemeClr val="tx1"/>
                </a:solidFill>
                <a:latin typeface="Museo For Dell" panose="02000000000000000000" pitchFamily="2" charset="0"/>
                <a:ea typeface="Questrial"/>
                <a:cs typeface="Questrial"/>
                <a:sym typeface="Questrial"/>
              </a:rPr>
              <a:t>Lignite = least compressed</a:t>
            </a:r>
          </a:p>
          <a:p>
            <a:pPr marL="812800" lvl="1" indent="-457200">
              <a:spcBef>
                <a:spcPts val="440"/>
              </a:spcBef>
              <a:buClr>
                <a:schemeClr val="accent1"/>
              </a:buClr>
              <a:buSzPct val="76000"/>
              <a:buFont typeface="+mj-lt"/>
              <a:buAutoNum type="arabicPeriod"/>
            </a:pPr>
            <a:r>
              <a:rPr lang="en" sz="2200" dirty="0">
                <a:solidFill>
                  <a:schemeClr val="tx1"/>
                </a:solidFill>
                <a:latin typeface="Museo For Dell" panose="02000000000000000000" pitchFamily="2" charset="0"/>
                <a:ea typeface="Questrial"/>
                <a:cs typeface="Questrial"/>
                <a:sym typeface="Questrial"/>
              </a:rPr>
              <a:t>Sub-bituminous and bituminous</a:t>
            </a:r>
          </a:p>
          <a:p>
            <a:pPr marL="812800" lvl="1" indent="-457200">
              <a:spcBef>
                <a:spcPts val="440"/>
              </a:spcBef>
              <a:buClr>
                <a:schemeClr val="accent1"/>
              </a:buClr>
              <a:buSzPct val="76000"/>
              <a:buFont typeface="+mj-lt"/>
              <a:buAutoNum type="arabicPeriod"/>
            </a:pPr>
            <a:r>
              <a:rPr lang="en" sz="2200" dirty="0">
                <a:solidFill>
                  <a:schemeClr val="tx1"/>
                </a:solidFill>
                <a:latin typeface="Museo For Dell" panose="02000000000000000000" pitchFamily="2" charset="0"/>
                <a:ea typeface="Questrial"/>
                <a:cs typeface="Questrial"/>
                <a:sym typeface="Questrial"/>
              </a:rPr>
              <a:t>Anthracite = most compressed; has the most energy</a:t>
            </a:r>
          </a:p>
          <a:p>
            <a:pPr marL="0" indent="0">
              <a:spcBef>
                <a:spcPts val="0"/>
              </a:spcBef>
              <a:buSzPct val="25000"/>
              <a:buNone/>
            </a:pPr>
            <a:endParaRPr sz="2200" dirty="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33053266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xEl>
                                              <p:pRg st="1" end="1"/>
                                            </p:txEl>
                                          </p:spTgt>
                                        </p:tgtEl>
                                        <p:attrNameLst>
                                          <p:attrName>style.visibility</p:attrName>
                                        </p:attrNameLst>
                                      </p:cBhvr>
                                      <p:to>
                                        <p:strVal val="visible"/>
                                      </p:to>
                                    </p:set>
                                    <p:animEffect transition="in" filter="fade">
                                      <p:cBhvr>
                                        <p:cTn id="7" dur="1000"/>
                                        <p:tgtEl>
                                          <p:spTgt spid="10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xEl>
                                              <p:pRg st="2" end="2"/>
                                            </p:txEl>
                                          </p:spTgt>
                                        </p:tgtEl>
                                        <p:attrNameLst>
                                          <p:attrName>style.visibility</p:attrName>
                                        </p:attrNameLst>
                                      </p:cBhvr>
                                      <p:to>
                                        <p:strVal val="visible"/>
                                      </p:to>
                                    </p:set>
                                    <p:animEffect transition="in" filter="fade">
                                      <p:cBhvr>
                                        <p:cTn id="12" dur="1000"/>
                                        <p:tgtEl>
                                          <p:spTgt spid="10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5">
                                            <p:txEl>
                                              <p:pRg st="3" end="3"/>
                                            </p:txEl>
                                          </p:spTgt>
                                        </p:tgtEl>
                                        <p:attrNameLst>
                                          <p:attrName>style.visibility</p:attrName>
                                        </p:attrNameLst>
                                      </p:cBhvr>
                                      <p:to>
                                        <p:strVal val="visible"/>
                                      </p:to>
                                    </p:set>
                                    <p:animEffect transition="in" filter="fade">
                                      <p:cBhvr>
                                        <p:cTn id="17" dur="1000"/>
                                        <p:tgtEl>
                                          <p:spTgt spid="10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
                                            <p:txEl>
                                              <p:pRg st="4" end="4"/>
                                            </p:txEl>
                                          </p:spTgt>
                                        </p:tgtEl>
                                        <p:attrNameLst>
                                          <p:attrName>style.visibility</p:attrName>
                                        </p:attrNameLst>
                                      </p:cBhvr>
                                      <p:to>
                                        <p:strVal val="visible"/>
                                      </p:to>
                                    </p:set>
                                    <p:animEffect transition="in" filter="fade">
                                      <p:cBhvr>
                                        <p:cTn id="22" dur="1000"/>
                                        <p:tgtEl>
                                          <p:spTgt spid="10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5">
                                            <p:txEl>
                                              <p:pRg st="5" end="5"/>
                                            </p:txEl>
                                          </p:spTgt>
                                        </p:tgtEl>
                                        <p:attrNameLst>
                                          <p:attrName>style.visibility</p:attrName>
                                        </p:attrNameLst>
                                      </p:cBhvr>
                                      <p:to>
                                        <p:strVal val="visible"/>
                                      </p:to>
                                    </p:set>
                                    <p:animEffect transition="in" filter="fade">
                                      <p:cBhvr>
                                        <p:cTn id="27" dur="1000"/>
                                        <p:tgtEl>
                                          <p:spTgt spid="10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Industrial-City-PowerPoint-Template-27637</Template>
  <TotalTime>3818</TotalTime>
  <Words>503</Words>
  <Application>Microsoft Office PowerPoint</Application>
  <PresentationFormat>On-screen Show (4:3)</PresentationFormat>
  <Paragraphs>54</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Museo For Dell</vt:lpstr>
      <vt:lpstr>Noto Symbol</vt:lpstr>
      <vt:lpstr>Questrial</vt:lpstr>
      <vt:lpstr>Times New Roman</vt:lpstr>
      <vt:lpstr>Office Theme</vt:lpstr>
      <vt:lpstr>PowerPoint Presentation</vt:lpstr>
      <vt:lpstr>PowerPoint Presentation</vt:lpstr>
      <vt:lpstr>Fossil fuels are our dominant source of energy</vt:lpstr>
      <vt:lpstr>Renewable or Non-Renewable</vt:lpstr>
      <vt:lpstr>Fossil fuels are indeed created from fossils</vt:lpstr>
      <vt:lpstr>Fossil fuel reserves are unevenly distributed</vt:lpstr>
      <vt:lpstr>Energy Consumption</vt:lpstr>
      <vt:lpstr>Coal</vt:lpstr>
      <vt:lpstr>Coal varies in its qualities</vt:lpstr>
      <vt:lpstr>PowerPoint Presentation</vt:lpstr>
      <vt:lpstr>Coal Mining</vt:lpstr>
      <vt:lpstr>Two forms of coal mining</vt:lpstr>
      <vt:lpstr>Coal mining harms human health</vt:lpstr>
      <vt:lpstr>Coal contains impurities</vt:lpstr>
      <vt:lpstr>Coal mining affects the environment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COLLIER, RANDI</dc:creator>
  <cp:lastModifiedBy>COLLIER, RANDI</cp:lastModifiedBy>
  <cp:revision>9</cp:revision>
  <dcterms:created xsi:type="dcterms:W3CDTF">2017-10-01T20:14:24Z</dcterms:created>
  <dcterms:modified xsi:type="dcterms:W3CDTF">2018-10-01T23:29:57Z</dcterms:modified>
</cp:coreProperties>
</file>