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69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1" r:id="rId12"/>
    <p:sldId id="268" r:id="rId13"/>
    <p:sldId id="267" r:id="rId14"/>
    <p:sldId id="269" r:id="rId15"/>
    <p:sldId id="270" r:id="rId16"/>
    <p:sldId id="272" r:id="rId17"/>
    <p:sldId id="266" r:id="rId18"/>
  </p:sldIdLst>
  <p:sldSz cx="9144000" cy="5143500" type="screen16x9"/>
  <p:notesSz cx="6858000" cy="9144000"/>
  <p:embeddedFontLst>
    <p:embeddedFont>
      <p:font typeface="Questrial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risten ITC" panose="03050502040202030202" pitchFamily="66" charset="0"/>
      <p:regular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8205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The most complex of the cycles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N</a:t>
            </a:r>
            <a:r>
              <a:rPr lang="en" sz="1800" b="0" i="0" u="none" strike="noStrike" cap="none" baseline="-25000"/>
              <a:t>2</a:t>
            </a:r>
            <a:r>
              <a:rPr lang="en" sz="1800" b="0" i="0" u="none" strike="noStrike" cap="none" baseline="0"/>
              <a:t> = 78% of the troposphere, chemically unreactive, cannot be used or absorbed directly in this form by plants or animals.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Even though N2 is a large source of nitrogen, must be converted before it can be of use to living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34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8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2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algn="r" eaLnBrk="1" hangingPunct="1"/>
            <a:fld id="{C2D15195-D385-452F-970A-F058854FE3C3}" type="slidenum">
              <a:rPr lang="en-US" sz="1200">
                <a:latin typeface="Arial" charset="0"/>
                <a:cs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97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763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28" charset="0"/>
            </a:endParaRPr>
          </a:p>
        </p:txBody>
      </p:sp>
      <p:sp>
        <p:nvSpPr>
          <p:cNvPr id="197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2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2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algn="r" eaLnBrk="1" hangingPunct="1"/>
            <a:fld id="{0FA3A09E-8D6B-42F0-A7F3-8B901CC77D6B}" type="slidenum">
              <a:rPr lang="en-US" sz="1200">
                <a:latin typeface="Calibri" pitchFamily="34" charset="0"/>
                <a:cs typeface="Arial" charset="0"/>
              </a:rPr>
              <a:pPr algn="r" eaLnBrk="1" hangingPunct="1"/>
              <a:t>12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8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53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60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84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1597819"/>
            <a:ext cx="4800600" cy="1102519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2914650"/>
            <a:ext cx="4114800" cy="131445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3A3443-CDC5-418F-BDF2-434D4002D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9759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440B-C29E-4060-B3FF-62710806D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6979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05979"/>
            <a:ext cx="15811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9" y="205979"/>
            <a:ext cx="4592637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3224-123D-4779-897C-CB883C154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9498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02394"/>
            <a:ext cx="8866188" cy="493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1597819"/>
            <a:ext cx="7313612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2914650"/>
            <a:ext cx="7313612" cy="131445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B876D6-7B9C-419E-B2D4-490C6967E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16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3B944-46B3-450F-9CB8-D1A320109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0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6004-560E-4FAF-9652-27B38D5DC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48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0151"/>
            <a:ext cx="4037012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200151"/>
            <a:ext cx="4037013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FC998-210D-4104-AAB3-D8E378CA8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65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DC604-E84A-4230-B783-34A2501F6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6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6A60D-950A-452C-988C-4D4BF8927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98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6A8B-2760-4A1A-9820-2D65666F3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52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5ED17-EC7C-45A1-9099-36324ACA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CD712-2E94-46FD-BEC0-5AD2692CD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990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F7AB6-68E6-49DE-AAB8-E9F2917E7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DBA9C-A7C1-4F94-B727-4436D0639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68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205979"/>
            <a:ext cx="2055813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5979"/>
            <a:ext cx="6018212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02575-7EDD-4294-A398-3BC53F8FF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54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99CCE-D4C8-43BF-83EB-A6046BAFC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6212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200151"/>
            <a:ext cx="30861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9" y="1200151"/>
            <a:ext cx="3087687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F119-C7DD-4345-AD80-C3CB1DC5E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5B2D4-2075-459C-A43F-45F637569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5767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61C5-EAEC-488C-89E0-43B11FD10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38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5560D-4B82-4069-8B16-D3D0C4379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4477-5CBF-4553-B784-73D38B29B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33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F06EA-176C-42C7-834A-12228C083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1024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05979"/>
            <a:ext cx="631666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200151"/>
            <a:ext cx="6326187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BEABFA1E-4DD7-45D3-B463-540D9FF24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880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02394"/>
            <a:ext cx="8866188" cy="493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4" y="205979"/>
            <a:ext cx="82264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4" y="1200151"/>
            <a:ext cx="8226425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135DFFC0-1FE8-4BE1-A149-58A835971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07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xqFQoTCIqor9qumsgCFc2Lkgodge4DKg&amp;url=https://mrborden.wordpress.com/2015/05/10/week-34-oxygen-and-nitrogen-cycles/&amp;psig=AFQjCNExWzFbkQHTXl87cu2wvylnULm72g&amp;ust=144355136349584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0900" y="247287"/>
            <a:ext cx="8229600" cy="61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sz="half" idx="1"/>
          </p:nvPr>
        </p:nvSpPr>
        <p:spPr>
          <a:xfrm>
            <a:off x="0" y="1143000"/>
            <a:ext cx="4495800" cy="40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most complex cycle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</a:t>
            </a:r>
            <a:r>
              <a:rPr lang="en" sz="2400" b="0" i="0" u="none" strike="noStrike" cap="none" baseline="-25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= 78% of the troposphere, chemically unreactive</a:t>
            </a:r>
          </a:p>
          <a:p>
            <a:pPr marL="342900" marR="0" lvl="0" indent="-31597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○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Essential part of Protein and DNA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Cannot be easily </a:t>
            </a: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absorbed from the air.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428750"/>
            <a:ext cx="44195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4446984" cy="453629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Solutions to the dead zone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590550"/>
            <a:ext cx="8362950" cy="4012406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The Harmful Algal Bloom and Hypoxia Research and Control Act (1998) </a:t>
            </a:r>
          </a:p>
          <a:p>
            <a:pPr lvl="1" eaLnBrk="1" hangingPunct="1"/>
            <a:r>
              <a:rPr lang="en-US" sz="2000" dirty="0" smtClean="0">
                <a:latin typeface="Kristen ITC" panose="03050502040202030202" pitchFamily="66" charset="0"/>
              </a:rPr>
              <a:t>Called for an assessment of hypoxia in the dead zone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Solutions outlined included: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Reduce nitrogen fertilizer use in Midwestern farms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Apply fertilizer at times which minimize runoff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Use alternative crops and manage manure better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Restore wetlands and create artificial ones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Improve sewage treatment technologies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Evaluate these approaches</a:t>
            </a:r>
          </a:p>
        </p:txBody>
      </p:sp>
    </p:spTree>
    <p:extLst>
      <p:ext uri="{BB962C8B-B14F-4D97-AF65-F5344CB8AC3E}">
        <p14:creationId xmlns:p14="http://schemas.microsoft.com/office/powerpoint/2010/main" val="3414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3660"/>
            <a:ext cx="5181600" cy="472679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Kristen ITC" panose="03050502040202030202" pitchFamily="66" charset="0"/>
              </a:rPr>
              <a:t>Humans affect the carbon cycle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819150"/>
            <a:ext cx="6591300" cy="39147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Burning fossil fuels moves carbon from the ground to the air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Cutting forests and burning fields moves carbon from vegetation to the air</a:t>
            </a:r>
          </a:p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Today’s atmospheric carbon dioxide reservoir is the largest in the past 800,000 years</a:t>
            </a:r>
          </a:p>
          <a:p>
            <a:pPr lvl="1" eaLnBrk="1" hangingPunct="1"/>
            <a:r>
              <a:rPr lang="en-US" sz="2000" dirty="0" smtClean="0">
                <a:latin typeface="Kristen ITC" panose="03050502040202030202" pitchFamily="66" charset="0"/>
              </a:rPr>
              <a:t>It is the driving force behind climate change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The missing carbon sink: 1-2 billion metric tons of carbon are unaccounted for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It may be taken up by plants or soils of northern temperate and boreal forests</a:t>
            </a:r>
          </a:p>
        </p:txBody>
      </p:sp>
    </p:spTree>
    <p:extLst>
      <p:ext uri="{BB962C8B-B14F-4D97-AF65-F5344CB8AC3E}">
        <p14:creationId xmlns:p14="http://schemas.microsoft.com/office/powerpoint/2010/main" val="1520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 idx="4294967295"/>
          </p:nvPr>
        </p:nvSpPr>
        <p:spPr>
          <a:xfrm>
            <a:off x="152400" y="57150"/>
            <a:ext cx="6513909" cy="475059"/>
          </a:xfrm>
          <a:ln w="38100">
            <a:solidFill>
              <a:srgbClr val="0070C0"/>
            </a:solidFill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Kristen ITC" panose="03050502040202030202" pitchFamily="66" charset="0"/>
              </a:rPr>
              <a:t>Human impacts on the hydrologic cycle</a:t>
            </a:r>
          </a:p>
        </p:txBody>
      </p:sp>
      <p:sp>
        <p:nvSpPr>
          <p:cNvPr id="196611" name="Content Placeholder 2"/>
          <p:cNvSpPr>
            <a:spLocks noGrp="1"/>
          </p:cNvSpPr>
          <p:nvPr>
            <p:ph idx="4294967295"/>
          </p:nvPr>
        </p:nvSpPr>
        <p:spPr>
          <a:xfrm>
            <a:off x="2667000" y="742950"/>
            <a:ext cx="6705600" cy="4152900"/>
          </a:xfrm>
        </p:spPr>
        <p:txBody>
          <a:bodyPr anchor="t"/>
          <a:lstStyle/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Removing forests and vegetation increases runoff and erosion, reduces transpiration and lowers water tables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Irrigating agricultural fields depletes rivers, lakes and streams and increases evaporation</a:t>
            </a:r>
          </a:p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Damming rivers increases evaporation and infiltration 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Emitting pollutants changes the nature of precipitation</a:t>
            </a:r>
          </a:p>
          <a:p>
            <a:pPr eaLnBrk="1" hangingPunct="1"/>
            <a:r>
              <a:rPr lang="en-US" sz="2000" dirty="0" smtClean="0">
                <a:latin typeface="Kristen ITC" panose="03050502040202030202" pitchFamily="66" charset="0"/>
              </a:rPr>
              <a:t>The most threatening impact: overdrawing groundwater for drinking, irrigation, and industrial use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Water shortages create worldwide conflicts</a:t>
            </a:r>
          </a:p>
        </p:txBody>
      </p:sp>
    </p:spTree>
    <p:extLst>
      <p:ext uri="{BB962C8B-B14F-4D97-AF65-F5344CB8AC3E}">
        <p14:creationId xmlns:p14="http://schemas.microsoft.com/office/powerpoint/2010/main" val="13154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7150"/>
            <a:ext cx="5334000" cy="472679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Kristen ITC" panose="03050502040202030202" pitchFamily="66" charset="0"/>
              </a:rPr>
              <a:t>Humans affect the nitrogen cycle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71550"/>
            <a:ext cx="8877300" cy="4500517"/>
          </a:xfrm>
        </p:spPr>
        <p:txBody>
          <a:bodyPr/>
          <a:lstStyle/>
          <a:p>
            <a:pPr eaLnBrk="1" hangingPunct="1"/>
            <a:r>
              <a:rPr lang="en-US" sz="1950" b="1" dirty="0">
                <a:latin typeface="Kristen ITC" panose="03050502040202030202" pitchFamily="66" charset="0"/>
              </a:rPr>
              <a:t>Haber-Bosch process</a:t>
            </a:r>
            <a:r>
              <a:rPr lang="en-US" sz="1950" dirty="0">
                <a:latin typeface="Kristen ITC" panose="03050502040202030202" pitchFamily="66" charset="0"/>
              </a:rPr>
              <a:t> = production of fertilizers by combining nitrogen and hydrogen to synthesize ammonia</a:t>
            </a:r>
          </a:p>
          <a:p>
            <a:pPr lvl="1" eaLnBrk="1" hangingPunct="1"/>
            <a:r>
              <a:rPr lang="en-US" sz="1950" dirty="0">
                <a:latin typeface="Kristen ITC" panose="03050502040202030202" pitchFamily="66" charset="0"/>
              </a:rPr>
              <a:t>Humans overcame the limits on crop productivity</a:t>
            </a:r>
          </a:p>
          <a:p>
            <a:pPr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Fixing atmospheric nitrogen with fertilizers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Increases emissions of greenhouse gases and smog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Washes calcium and potassium out of soil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Acidifies water and soils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Moves nitrogen into terrestrial systems and oceans</a:t>
            </a:r>
          </a:p>
          <a:p>
            <a:pPr lvl="1" eaLnBrk="1" hangingPunct="1"/>
            <a:r>
              <a:rPr lang="en-US" sz="1950" dirty="0">
                <a:solidFill>
                  <a:srgbClr val="0070C0"/>
                </a:solidFill>
                <a:latin typeface="Kristen ITC" panose="03050502040202030202" pitchFamily="66" charset="0"/>
              </a:rPr>
              <a:t>Reduces diversity of plants adapted to low-nitrogen soils</a:t>
            </a:r>
          </a:p>
          <a:p>
            <a:pPr lvl="1" eaLnBrk="1" hangingPunct="1"/>
            <a:r>
              <a:rPr lang="en-US" sz="1950" dirty="0"/>
              <a:t>Changed estuaries and coastal ecosystems and fisheries</a:t>
            </a:r>
          </a:p>
        </p:txBody>
      </p:sp>
    </p:spTree>
    <p:extLst>
      <p:ext uri="{BB962C8B-B14F-4D97-AF65-F5344CB8AC3E}">
        <p14:creationId xmlns:p14="http://schemas.microsoft.com/office/powerpoint/2010/main" val="32621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Humans affect the phosphorus cycle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7300" y="1040607"/>
            <a:ext cx="6591300" cy="3017044"/>
          </a:xfrm>
        </p:spPr>
        <p:txBody>
          <a:bodyPr/>
          <a:lstStyle/>
          <a:p>
            <a:pPr eaLnBrk="1" hangingPunct="1"/>
            <a:r>
              <a:rPr lang="en-US" smtClean="0"/>
              <a:t>Mining rocks for fertilizer moves phosphorus from the soil to water systems</a:t>
            </a:r>
          </a:p>
          <a:p>
            <a:pPr eaLnBrk="1" hangingPunct="1"/>
            <a:r>
              <a:rPr lang="en-US" smtClean="0"/>
              <a:t>Wastewater discharge also releases phosphorus </a:t>
            </a:r>
          </a:p>
          <a:p>
            <a:pPr eaLnBrk="1" hangingPunct="1"/>
            <a:r>
              <a:rPr lang="en-US" smtClean="0"/>
              <a:t>Runoff containing phosphorus causes eutrophication of aquatic systems</a:t>
            </a:r>
          </a:p>
          <a:p>
            <a:pPr lvl="1" eaLnBrk="1" hangingPunct="1"/>
            <a:r>
              <a:rPr lang="en-US" smtClean="0"/>
              <a:t>Produces murkier waters</a:t>
            </a:r>
          </a:p>
          <a:p>
            <a:pPr lvl="1" eaLnBrk="1" hangingPunct="1"/>
            <a:r>
              <a:rPr lang="en-US" smtClean="0"/>
              <a:t>Alters the structure and function of aquatic systems</a:t>
            </a:r>
          </a:p>
          <a:p>
            <a:pPr lvl="1" eaLnBrk="1" hangingPunct="1"/>
            <a:r>
              <a:rPr lang="en-US" smtClean="0"/>
              <a:t>Do not buy detergents that contain phosphate</a:t>
            </a:r>
          </a:p>
        </p:txBody>
      </p:sp>
    </p:spTree>
    <p:extLst>
      <p:ext uri="{BB962C8B-B14F-4D97-AF65-F5344CB8AC3E}">
        <p14:creationId xmlns:p14="http://schemas.microsoft.com/office/powerpoint/2010/main" val="4527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/>
          <p:cNvSpPr>
            <a:spLocks noGrp="1"/>
          </p:cNvSpPr>
          <p:nvPr>
            <p:ph type="title" idx="4294967295"/>
          </p:nvPr>
        </p:nvSpPr>
        <p:spPr>
          <a:xfrm>
            <a:off x="1344216" y="135732"/>
            <a:ext cx="6513909" cy="375047"/>
          </a:xfrm>
        </p:spPr>
        <p:txBody>
          <a:bodyPr/>
          <a:lstStyle/>
          <a:p>
            <a:pPr eaLnBrk="1" hangingPunct="1"/>
            <a:r>
              <a:rPr lang="en-US" smtClean="0"/>
              <a:t>Decreasing pollution</a:t>
            </a:r>
          </a:p>
        </p:txBody>
      </p:sp>
      <p:sp>
        <p:nvSpPr>
          <p:cNvPr id="212995" name="Content Placeholder 2"/>
          <p:cNvSpPr>
            <a:spLocks noGrp="1"/>
          </p:cNvSpPr>
          <p:nvPr>
            <p:ph idx="4294967295"/>
          </p:nvPr>
        </p:nvSpPr>
        <p:spPr>
          <a:xfrm>
            <a:off x="1314450" y="628651"/>
            <a:ext cx="4485085" cy="4012406"/>
          </a:xfrm>
        </p:spPr>
        <p:txBody>
          <a:bodyPr/>
          <a:lstStyle/>
          <a:p>
            <a:pPr eaLnBrk="1" hangingPunct="1"/>
            <a:r>
              <a:rPr lang="en-US" smtClean="0"/>
              <a:t>Scientists, farmers and policymakers are encouraged to </a:t>
            </a:r>
          </a:p>
          <a:p>
            <a:pPr lvl="1" eaLnBrk="1" hangingPunct="1"/>
            <a:r>
              <a:rPr lang="en-US" smtClean="0"/>
              <a:t>Decrease fertilizer use</a:t>
            </a:r>
          </a:p>
          <a:p>
            <a:pPr lvl="1" eaLnBrk="1" hangingPunct="1"/>
            <a:r>
              <a:rPr lang="en-US" smtClean="0"/>
              <a:t>While safeguarding agriculture</a:t>
            </a:r>
          </a:p>
          <a:p>
            <a:pPr eaLnBrk="1" hangingPunct="1"/>
            <a:r>
              <a:rPr lang="en-US" smtClean="0"/>
              <a:t>Offering insurance and incentives</a:t>
            </a:r>
          </a:p>
          <a:p>
            <a:pPr eaLnBrk="1" hangingPunct="1"/>
            <a:r>
              <a:rPr lang="en-US" smtClean="0"/>
              <a:t>Using new farming methods</a:t>
            </a:r>
          </a:p>
          <a:p>
            <a:pPr eaLnBrk="1" hangingPunct="1"/>
            <a:r>
              <a:rPr lang="en-US" smtClean="0"/>
              <a:t>Planting cover crops</a:t>
            </a:r>
          </a:p>
          <a:p>
            <a:pPr eaLnBrk="1" hangingPunct="1"/>
            <a:r>
              <a:rPr lang="en-US" smtClean="0"/>
              <a:t>Maintaining wetlands</a:t>
            </a:r>
          </a:p>
          <a:p>
            <a:pPr eaLnBrk="1" hangingPunct="1"/>
            <a:r>
              <a:rPr lang="en-US" smtClean="0"/>
              <a:t>There have been some successes</a:t>
            </a:r>
          </a:p>
          <a:p>
            <a:pPr lvl="1" eaLnBrk="1" hangingPunct="1"/>
            <a:r>
              <a:rPr lang="en-US" smtClean="0"/>
              <a:t>Despite a lack of funding</a:t>
            </a:r>
          </a:p>
        </p:txBody>
      </p:sp>
      <p:pic>
        <p:nvPicPr>
          <p:cNvPr id="212998" name="Picture 6" descr="SBS_4e_Figure_05_21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1053703"/>
            <a:ext cx="2643188" cy="37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rborden.files.wordpress.com/2013/09/nitrogen-cycle-diagram-original-animate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68075" y="589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idx="1"/>
          </p:nvPr>
        </p:nvSpPr>
        <p:spPr>
          <a:xfrm>
            <a:off x="0" y="914400"/>
            <a:ext cx="9067799" cy="44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1. Nitrogen Fixation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N</a:t>
            </a:r>
            <a:r>
              <a:rPr lang="en" sz="2400" b="0" i="0" u="none" strike="noStrike" cap="none" baseline="-25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from the air is converted to ammonia (NH</a:t>
            </a:r>
            <a:r>
              <a:rPr lang="en" sz="2400" b="0" i="0" u="none" strike="noStrike" cap="none" baseline="-25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) in the soil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Can be </a:t>
            </a:r>
            <a:r>
              <a:rPr lang="en" sz="2200" dirty="0">
                <a:latin typeface="Questrial"/>
                <a:ea typeface="Questrial"/>
                <a:cs typeface="Questrial"/>
                <a:sym typeface="Questrial"/>
              </a:rPr>
              <a:t>done by bacteria in water &amp; soil.</a:t>
            </a:r>
            <a:r>
              <a:rPr lang="en" sz="22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2200" dirty="0">
                <a:latin typeface="Questrial"/>
                <a:ea typeface="Questrial"/>
                <a:cs typeface="Questrial"/>
                <a:sym typeface="Questrial"/>
              </a:rPr>
              <a:t>O</a:t>
            </a:r>
            <a:r>
              <a:rPr lang="en" sz="22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 root nodules of legumes (peas, clover, beans, etc.)</a:t>
            </a: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04425" y="2438925"/>
            <a:ext cx="2000250" cy="226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2343150"/>
            <a:ext cx="4749899" cy="265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90600" y="175825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idx="1"/>
          </p:nvPr>
        </p:nvSpPr>
        <p:spPr>
          <a:xfrm>
            <a:off x="38100" y="1102350"/>
            <a:ext cx="9067799" cy="257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2. Nitrification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Ammonia </a:t>
            </a: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(NH</a:t>
            </a:r>
            <a:r>
              <a:rPr lang="en" sz="24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)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converted to nitrite (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NO</a:t>
            </a:r>
            <a:r>
              <a:rPr lang="en" sz="2400" b="0" i="0" u="none" strike="noStrike" cap="none" baseline="-250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400" b="0" i="0" u="none" strike="noStrike" cap="none" baseline="30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)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and then nitrate (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NO</a:t>
            </a:r>
            <a:r>
              <a:rPr lang="en" sz="2400" b="0" i="0" u="none" strike="noStrike" cap="none" baseline="-250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r>
              <a:rPr lang="en" sz="2400" b="0" i="0" u="none" strike="noStrike" cap="none" baseline="30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), </a:t>
            </a:r>
            <a:r>
              <a:rPr lang="en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most usable forms of nitrogen 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Both reactions carried out by bacteria in the soil</a:t>
            </a: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2266950"/>
            <a:ext cx="3538063" cy="2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8525" y="58900"/>
            <a:ext cx="7924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0" y="857250"/>
            <a:ext cx="9067799" cy="4514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700"/>
              </a:buClr>
              <a:buSzPct val="76000"/>
              <a:buFont typeface="Noto Symbol"/>
              <a:buChar char="●"/>
            </a:pPr>
            <a:r>
              <a:rPr lang="en" sz="24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3. Assimilation</a:t>
            </a:r>
            <a:r>
              <a:rPr lang="en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Plants absorb nitrogen from the soil and incorporate it into their protein and DNA.</a:t>
            </a:r>
          </a:p>
          <a:p>
            <a:pPr marL="273050" marR="0" lvl="0" indent="-30962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700"/>
              </a:buClr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Animals eat the plants and the nitrogen is passed through the ecosystem.</a:t>
            </a:r>
          </a:p>
          <a:p>
            <a:pPr marL="273050" marR="0" lvl="0" indent="-13792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700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13792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700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6375" y="2444325"/>
            <a:ext cx="248610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3450" y="3695600"/>
            <a:ext cx="5111699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1525" y="3049150"/>
            <a:ext cx="2057400" cy="16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25" y="2689450"/>
            <a:ext cx="3586199" cy="201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85800" y="17145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xfrm>
            <a:off x="0" y="914400"/>
            <a:ext cx="9067799" cy="44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4. Ammonification</a:t>
            </a:r>
            <a:r>
              <a:rPr lang="en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 Body waste, cast-offs, and dead organisms are converted back into ammonia (NH</a:t>
            </a:r>
            <a:r>
              <a:rPr lang="en" sz="2400" baseline="-250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)  in the soil.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By decomposer bacteria</a:t>
            </a: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4427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07" y="2226049"/>
            <a:ext cx="4000500" cy="20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175" y="3308750"/>
            <a:ext cx="3436799" cy="183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0" y="2309275"/>
            <a:ext cx="2476500" cy="131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85800" y="17145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Nitrogen Cycle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idx="1"/>
          </p:nvPr>
        </p:nvSpPr>
        <p:spPr>
          <a:xfrm>
            <a:off x="0" y="914400"/>
            <a:ext cx="9067799" cy="44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700"/>
              </a:buClr>
              <a:buSzPct val="76000"/>
              <a:buFont typeface="Noto Symbol"/>
              <a:buChar char="●"/>
            </a:pPr>
            <a:r>
              <a:rPr lang="en" sz="24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5. Denitrification</a:t>
            </a:r>
            <a:r>
              <a:rPr lang="en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Ammonia (NH</a:t>
            </a:r>
            <a:r>
              <a:rPr lang="en" sz="2400" b="0" i="0" u="none" strike="noStrike" cap="none" baseline="-25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r>
              <a:rPr lang="en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) is converted back to N</a:t>
            </a:r>
            <a:r>
              <a:rPr lang="en" sz="2400" b="0" i="0" u="none" strike="noStrike" cap="none" baseline="-25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●"/>
            </a:pPr>
            <a:r>
              <a:rPr lang="en" sz="22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Mostly by anaerobic bacteria in waterlogged soil, bottom sediments of lakes, swamps, bogs and oceans</a:t>
            </a:r>
          </a:p>
          <a:p>
            <a:pPr marL="273050" marR="0" lvl="0" indent="-13792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700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13792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700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2499" t="3478" r="2499" b="3479"/>
          <a:stretch/>
        </p:blipFill>
        <p:spPr>
          <a:xfrm>
            <a:off x="2438400" y="2114550"/>
            <a:ext cx="5519099" cy="291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3429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Significant Human </a:t>
            </a:r>
            <a:r>
              <a:rPr lang="en" sz="40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Interventions (Part 1)</a:t>
            </a:r>
            <a:endParaRPr lang="en" sz="40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sz="half" idx="1"/>
          </p:nvPr>
        </p:nvSpPr>
        <p:spPr>
          <a:xfrm>
            <a:off x="0" y="1028700"/>
            <a:ext cx="4495800" cy="3829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1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Farming, agriculture &amp; cities</a:t>
            </a:r>
          </a:p>
          <a:p>
            <a:pPr marL="342900" marR="0" lvl="0" indent="-178054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1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Nitrogen-rich fertilizers from farms and sewage from municipalities runs off into bodies of water</a:t>
            </a:r>
          </a:p>
          <a:p>
            <a:pPr marL="342900" marR="0" lvl="0" indent="-187706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9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This stimulates the growth of  algae </a:t>
            </a:r>
            <a:r>
              <a:rPr lang="en" sz="1900">
                <a:latin typeface="Questrial"/>
                <a:ea typeface="Questrial"/>
                <a:cs typeface="Questrial"/>
                <a:sym typeface="Questrial"/>
              </a:rPr>
              <a:t>which dies. When decomposers eat the dead bacteria they use all the oxygen in the water and the aquatic animals suffocate. 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962150"/>
            <a:ext cx="4113211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528637"/>
            <a:ext cx="9144000" cy="728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Significant Human </a:t>
            </a:r>
            <a:r>
              <a:rPr lang="en" sz="40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Interventions (Part 2)</a:t>
            </a:r>
            <a:endParaRPr lang="en" sz="40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sz="half" idx="1"/>
          </p:nvPr>
        </p:nvSpPr>
        <p:spPr>
          <a:xfrm>
            <a:off x="198846" y="1261475"/>
            <a:ext cx="4359299" cy="262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1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Internal combustion engine exhaust (i.e., fossil fuel burning) 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1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Results in NO</a:t>
            </a:r>
            <a:r>
              <a:rPr lang="en" sz="1900" b="0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being added to the atmosphere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19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Combining O</a:t>
            </a:r>
            <a:r>
              <a:rPr lang="en" sz="1900" b="0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9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with atmospheric nitrogen  results in nitric acid, a significant component of acid rain </a:t>
            </a:r>
          </a:p>
          <a:p>
            <a:pPr marL="342900" marR="0" lvl="0" indent="-1732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53924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53924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53924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53924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1124" y="1464424"/>
            <a:ext cx="3809999" cy="22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71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More Human Interventions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sz="half" idx="1"/>
          </p:nvPr>
        </p:nvSpPr>
        <p:spPr>
          <a:xfrm>
            <a:off x="251100" y="832800"/>
            <a:ext cx="4267199" cy="36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0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Nitrogen can be depleted from topsoil when we over-harvest or over-graze plants and then burn or clear grasslands and forests</a:t>
            </a:r>
          </a:p>
          <a:p>
            <a:pPr marL="342900" marR="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0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Cattle waste and inorganic nitrogen-containing fertilizers are broken down by bacteria into nitrous oxide, which is a heat-trapping gas and can contribute to the warming of the atmosphere.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428750"/>
            <a:ext cx="3956050" cy="262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Earth blue background">
  <a:themeElements>
    <a:clrScheme name="Custom 4">
      <a:dk1>
        <a:sysClr val="windowText" lastClr="000000"/>
      </a:dk1>
      <a:lt1>
        <a:srgbClr val="FFFF00"/>
      </a:lt1>
      <a:dk2>
        <a:srgbClr val="FFFF00"/>
      </a:dk2>
      <a:lt2>
        <a:srgbClr val="FFFF00"/>
      </a:lt2>
      <a:accent1>
        <a:srgbClr val="FFFF00"/>
      </a:accent1>
      <a:accent2>
        <a:srgbClr val="FFFF00"/>
      </a:accent2>
      <a:accent3>
        <a:srgbClr val="FFFF00"/>
      </a:accent3>
      <a:accent4>
        <a:srgbClr val="FFFF00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9B9BF2"/>
        </a:accent1>
        <a:accent2>
          <a:srgbClr val="B4ACF2"/>
        </a:accent2>
        <a:accent3>
          <a:srgbClr val="AAAAAD"/>
        </a:accent3>
        <a:accent4>
          <a:srgbClr val="DADADA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CEAAF2"/>
        </a:accent1>
        <a:accent2>
          <a:srgbClr val="79B8F2"/>
        </a:accent2>
        <a:accent3>
          <a:srgbClr val="AAAAAD"/>
        </a:accent3>
        <a:accent4>
          <a:srgbClr val="DADADA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D9CF4C"/>
        </a:accent1>
        <a:accent2>
          <a:srgbClr val="9B9BF2"/>
        </a:accent2>
        <a:accent3>
          <a:srgbClr val="AAAAAD"/>
        </a:accent3>
        <a:accent4>
          <a:srgbClr val="DADADA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72CC5C"/>
        </a:accent1>
        <a:accent2>
          <a:srgbClr val="E6B52E"/>
        </a:accent2>
        <a:accent3>
          <a:srgbClr val="AAAAAD"/>
        </a:accent3>
        <a:accent4>
          <a:srgbClr val="DADADA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9BF2"/>
        </a:accent1>
        <a:accent2>
          <a:srgbClr val="B4ACF2"/>
        </a:accent2>
        <a:accent3>
          <a:srgbClr val="FFFFFF"/>
        </a:accent3>
        <a:accent4>
          <a:srgbClr val="000000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AAF2"/>
        </a:accent1>
        <a:accent2>
          <a:srgbClr val="79B8F2"/>
        </a:accent2>
        <a:accent3>
          <a:srgbClr val="FFFFFF"/>
        </a:accent3>
        <a:accent4>
          <a:srgbClr val="000000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CF4C"/>
        </a:accent1>
        <a:accent2>
          <a:srgbClr val="9B9BF2"/>
        </a:accent2>
        <a:accent3>
          <a:srgbClr val="FFFFFF"/>
        </a:accent3>
        <a:accent4>
          <a:srgbClr val="000000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2CC5C"/>
        </a:accent1>
        <a:accent2>
          <a:srgbClr val="E6B52E"/>
        </a:accent2>
        <a:accent3>
          <a:srgbClr val="FFFFFF"/>
        </a:accent3>
        <a:accent4>
          <a:srgbClr val="000000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33"/>
      </a:dk2>
      <a:lt2>
        <a:srgbClr val="FFFFFF"/>
      </a:lt2>
      <a:accent1>
        <a:srgbClr val="CEAAF2"/>
      </a:accent1>
      <a:accent2>
        <a:srgbClr val="79B8F2"/>
      </a:accent2>
      <a:accent3>
        <a:srgbClr val="AAAAAD"/>
      </a:accent3>
      <a:accent4>
        <a:srgbClr val="DADADA"/>
      </a:accent4>
      <a:accent5>
        <a:srgbClr val="E3D2F7"/>
      </a:accent5>
      <a:accent6>
        <a:srgbClr val="6DA6DB"/>
      </a:accent6>
      <a:hlink>
        <a:srgbClr val="BFBFFF"/>
      </a:hlink>
      <a:folHlink>
        <a:srgbClr val="EDCAE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9B9BF2"/>
        </a:accent1>
        <a:accent2>
          <a:srgbClr val="B4ACF2"/>
        </a:accent2>
        <a:accent3>
          <a:srgbClr val="AAAAAD"/>
        </a:accent3>
        <a:accent4>
          <a:srgbClr val="DADADA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CEAAF2"/>
        </a:accent1>
        <a:accent2>
          <a:srgbClr val="79B8F2"/>
        </a:accent2>
        <a:accent3>
          <a:srgbClr val="AAAAAD"/>
        </a:accent3>
        <a:accent4>
          <a:srgbClr val="DADADA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D9CF4C"/>
        </a:accent1>
        <a:accent2>
          <a:srgbClr val="9B9BF2"/>
        </a:accent2>
        <a:accent3>
          <a:srgbClr val="AAAAAD"/>
        </a:accent3>
        <a:accent4>
          <a:srgbClr val="DADADA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72CC5C"/>
        </a:accent1>
        <a:accent2>
          <a:srgbClr val="E6B52E"/>
        </a:accent2>
        <a:accent3>
          <a:srgbClr val="AAAAAD"/>
        </a:accent3>
        <a:accent4>
          <a:srgbClr val="DADADA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9BF2"/>
        </a:accent1>
        <a:accent2>
          <a:srgbClr val="B4ACF2"/>
        </a:accent2>
        <a:accent3>
          <a:srgbClr val="FFFFFF"/>
        </a:accent3>
        <a:accent4>
          <a:srgbClr val="000000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AAF2"/>
        </a:accent1>
        <a:accent2>
          <a:srgbClr val="79B8F2"/>
        </a:accent2>
        <a:accent3>
          <a:srgbClr val="FFFFFF"/>
        </a:accent3>
        <a:accent4>
          <a:srgbClr val="000000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CF4C"/>
        </a:accent1>
        <a:accent2>
          <a:srgbClr val="9B9BF2"/>
        </a:accent2>
        <a:accent3>
          <a:srgbClr val="FFFFFF"/>
        </a:accent3>
        <a:accent4>
          <a:srgbClr val="000000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2CC5C"/>
        </a:accent1>
        <a:accent2>
          <a:srgbClr val="E6B52E"/>
        </a:accent2>
        <a:accent3>
          <a:srgbClr val="FFFFFF"/>
        </a:accent3>
        <a:accent4>
          <a:srgbClr val="000000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blue background</Template>
  <TotalTime>3031</TotalTime>
  <Words>793</Words>
  <Application>Microsoft Office PowerPoint</Application>
  <PresentationFormat>On-screen Show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Questrial</vt:lpstr>
      <vt:lpstr>Times New Roman</vt:lpstr>
      <vt:lpstr>Noto Symbol</vt:lpstr>
      <vt:lpstr>Arial</vt:lpstr>
      <vt:lpstr>Calibri</vt:lpstr>
      <vt:lpstr>Kristen ITC</vt:lpstr>
      <vt:lpstr>Earth blue background</vt:lpstr>
      <vt:lpstr>1_Default Design</vt:lpstr>
      <vt:lpstr>The Nitrogen Cycle</vt:lpstr>
      <vt:lpstr>The Nitrogen Cycle</vt:lpstr>
      <vt:lpstr>The Nitrogen Cycle</vt:lpstr>
      <vt:lpstr>The Nitrogen Cycle</vt:lpstr>
      <vt:lpstr>The Nitrogen Cycle</vt:lpstr>
      <vt:lpstr>The Nitrogen Cycle</vt:lpstr>
      <vt:lpstr>Significant Human Interventions (Part 1)</vt:lpstr>
      <vt:lpstr>Significant Human Interventions (Part 2)</vt:lpstr>
      <vt:lpstr>More Human Interventions</vt:lpstr>
      <vt:lpstr>Solutions to the dead zone</vt:lpstr>
      <vt:lpstr>Humans affect the carbon cycle</vt:lpstr>
      <vt:lpstr>Human impacts on the hydrologic cycle</vt:lpstr>
      <vt:lpstr>Humans affect the nitrogen cycle</vt:lpstr>
      <vt:lpstr>Humans affect the phosphorus cycle</vt:lpstr>
      <vt:lpstr>Decreasing pollution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Practice</dc:title>
  <dc:creator>COLLIER, RANDI</dc:creator>
  <cp:lastModifiedBy>COLLIER, RANDI</cp:lastModifiedBy>
  <cp:revision>12</cp:revision>
  <dcterms:modified xsi:type="dcterms:W3CDTF">2018-11-26T23:23:04Z</dcterms:modified>
</cp:coreProperties>
</file>