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7"/>
  </p:notesMasterIdLst>
  <p:sldIdLst>
    <p:sldId id="279" r:id="rId2"/>
    <p:sldId id="256" r:id="rId3"/>
    <p:sldId id="278" r:id="rId4"/>
    <p:sldId id="257" r:id="rId5"/>
    <p:sldId id="258" r:id="rId6"/>
    <p:sldId id="280"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7315200" cy="9601200"/>
  <p:embeddedFontLst>
    <p:embeddedFont>
      <p:font typeface="Trebuchet MS" panose="020B0603020202020204" pitchFamily="34" charset="0"/>
      <p:regular r:id="rId28"/>
      <p:bold r:id="rId29"/>
      <p:italic r:id="rId30"/>
      <p:boldItalic r:id="rId31"/>
    </p:embeddedFont>
    <p:embeddedFont>
      <p:font typeface="Questrial"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837315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5353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13" name="Shape 11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21" name="Shape 12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12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28" name="Shape 12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53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34" name="Shape 13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87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40" name="Shape 14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12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46" name="Shape 14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2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52" name="Shape 15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57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58" name="Shape 15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28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65" name="Shape 16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00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5474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404627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77" name="Shape 17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469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83" name="Shape 18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56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88" name="Shape 18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69" name="Shape 6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77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75" name="Shape 7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69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406231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20459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96978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01" name="Shape 10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6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endParaRPr/>
          </a:p>
        </p:txBody>
      </p:sp>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07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lvl="0">
              <a:spcBef>
                <a:spcPts val="0"/>
              </a:spcBef>
              <a:buNone/>
            </a:pPr>
            <a:endParaRPr/>
          </a:p>
        </p:txBody>
      </p:sp>
      <p:sp>
        <p:nvSpPr>
          <p:cNvPr id="11" name="Shape 11"/>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12" name="Shape 12"/>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lvl="0">
              <a:spcBef>
                <a:spcPts val="0"/>
              </a:spcBef>
              <a:buNone/>
            </a:pPr>
            <a:endParaRPr/>
          </a:p>
        </p:txBody>
      </p:sp>
      <p:sp>
        <p:nvSpPr>
          <p:cNvPr id="13" name="Shape 13"/>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4" name="Shape 14"/>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5" name="Shape 15"/>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lvl="0" algn="r">
              <a:spcBef>
                <a:spcPts val="0"/>
              </a:spcBef>
              <a:buClr>
                <a:schemeClr val="lt1"/>
              </a:buClr>
              <a:buSzPct val="100000"/>
              <a:defRPr sz="4800">
                <a:solidFill>
                  <a:schemeClr val="lt1"/>
                </a:solidFill>
              </a:defRPr>
            </a:lvl1pPr>
            <a:lvl2pPr lvl="1" algn="r">
              <a:spcBef>
                <a:spcPts val="0"/>
              </a:spcBef>
              <a:buClr>
                <a:schemeClr val="lt1"/>
              </a:buClr>
              <a:buSzPct val="100000"/>
              <a:defRPr sz="4800">
                <a:solidFill>
                  <a:schemeClr val="lt1"/>
                </a:solidFill>
              </a:defRPr>
            </a:lvl2pPr>
            <a:lvl3pPr lvl="2" algn="r">
              <a:spcBef>
                <a:spcPts val="0"/>
              </a:spcBef>
              <a:buClr>
                <a:schemeClr val="lt1"/>
              </a:buClr>
              <a:buSzPct val="100000"/>
              <a:defRPr sz="4800">
                <a:solidFill>
                  <a:schemeClr val="lt1"/>
                </a:solidFill>
              </a:defRPr>
            </a:lvl3pPr>
            <a:lvl4pPr lvl="3" algn="r">
              <a:spcBef>
                <a:spcPts val="0"/>
              </a:spcBef>
              <a:buClr>
                <a:schemeClr val="lt1"/>
              </a:buClr>
              <a:buSzPct val="100000"/>
              <a:defRPr sz="4800">
                <a:solidFill>
                  <a:schemeClr val="lt1"/>
                </a:solidFill>
              </a:defRPr>
            </a:lvl4pPr>
            <a:lvl5pPr lvl="4" algn="r">
              <a:spcBef>
                <a:spcPts val="0"/>
              </a:spcBef>
              <a:buClr>
                <a:schemeClr val="lt1"/>
              </a:buClr>
              <a:buSzPct val="100000"/>
              <a:defRPr sz="4800">
                <a:solidFill>
                  <a:schemeClr val="lt1"/>
                </a:solidFill>
              </a:defRPr>
            </a:lvl5pPr>
            <a:lvl6pPr lvl="5" algn="r">
              <a:spcBef>
                <a:spcPts val="0"/>
              </a:spcBef>
              <a:buClr>
                <a:schemeClr val="lt1"/>
              </a:buClr>
              <a:buSzPct val="100000"/>
              <a:defRPr sz="4800">
                <a:solidFill>
                  <a:schemeClr val="lt1"/>
                </a:solidFill>
              </a:defRPr>
            </a:lvl6pPr>
            <a:lvl7pPr lvl="6" algn="r">
              <a:spcBef>
                <a:spcPts val="0"/>
              </a:spcBef>
              <a:buClr>
                <a:schemeClr val="lt1"/>
              </a:buClr>
              <a:buSzPct val="100000"/>
              <a:defRPr sz="4800">
                <a:solidFill>
                  <a:schemeClr val="lt1"/>
                </a:solidFill>
              </a:defRPr>
            </a:lvl7pPr>
            <a:lvl8pPr lvl="7" algn="r">
              <a:spcBef>
                <a:spcPts val="0"/>
              </a:spcBef>
              <a:buClr>
                <a:schemeClr val="lt1"/>
              </a:buClr>
              <a:buSzPct val="100000"/>
              <a:defRPr sz="4800">
                <a:solidFill>
                  <a:schemeClr val="lt1"/>
                </a:solidFill>
              </a:defRPr>
            </a:lvl8pPr>
            <a:lvl9pPr lvl="8" algn="r">
              <a:spcBef>
                <a:spcPts val="0"/>
              </a:spcBef>
              <a:buClr>
                <a:schemeClr val="lt1"/>
              </a:buClr>
              <a:buSzPct val="100000"/>
              <a:defRPr sz="4800">
                <a:solidFill>
                  <a:schemeClr val="lt1"/>
                </a:solidFill>
              </a:defRPr>
            </a:lvl9pPr>
          </a:lstStyle>
          <a:p>
            <a:endParaRPr/>
          </a:p>
        </p:txBody>
      </p:sp>
      <p:sp>
        <p:nvSpPr>
          <p:cNvPr id="16" name="Shape 16"/>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lvl="0" algn="r">
              <a:spcBef>
                <a:spcPts val="0"/>
              </a:spcBef>
              <a:buClr>
                <a:schemeClr val="lt1"/>
              </a:buClr>
              <a:buSzPct val="100000"/>
              <a:buNone/>
              <a:defRPr sz="2400">
                <a:solidFill>
                  <a:schemeClr val="lt1"/>
                </a:solidFill>
              </a:defRPr>
            </a:lvl1pPr>
            <a:lvl2pPr lvl="1" algn="r">
              <a:spcBef>
                <a:spcPts val="0"/>
              </a:spcBef>
              <a:buClr>
                <a:schemeClr val="lt1"/>
              </a:buClr>
              <a:buSzPct val="100000"/>
              <a:buNone/>
              <a:defRPr sz="2400">
                <a:solidFill>
                  <a:schemeClr val="lt1"/>
                </a:solidFill>
              </a:defRPr>
            </a:lvl2pPr>
            <a:lvl3pPr lvl="2" algn="r">
              <a:spcBef>
                <a:spcPts val="0"/>
              </a:spcBef>
              <a:buClr>
                <a:schemeClr val="lt1"/>
              </a:buClr>
              <a:buNone/>
              <a:defRPr>
                <a:solidFill>
                  <a:schemeClr val="lt1"/>
                </a:solidFill>
              </a:defRPr>
            </a:lvl3pPr>
            <a:lvl4pPr lvl="3" algn="r">
              <a:spcBef>
                <a:spcPts val="0"/>
              </a:spcBef>
              <a:buClr>
                <a:schemeClr val="lt1"/>
              </a:buClr>
              <a:buSzPct val="100000"/>
              <a:buNone/>
              <a:defRPr sz="2400">
                <a:solidFill>
                  <a:schemeClr val="lt1"/>
                </a:solidFill>
              </a:defRPr>
            </a:lvl4pPr>
            <a:lvl5pPr lvl="4" algn="r">
              <a:spcBef>
                <a:spcPts val="0"/>
              </a:spcBef>
              <a:buClr>
                <a:schemeClr val="lt1"/>
              </a:buClr>
              <a:buSzPct val="100000"/>
              <a:buNone/>
              <a:defRPr sz="2400">
                <a:solidFill>
                  <a:schemeClr val="lt1"/>
                </a:solidFill>
              </a:defRPr>
            </a:lvl5pPr>
            <a:lvl6pPr lvl="5" algn="r">
              <a:spcBef>
                <a:spcPts val="0"/>
              </a:spcBef>
              <a:buClr>
                <a:schemeClr val="lt1"/>
              </a:buClr>
              <a:buSzPct val="100000"/>
              <a:buNone/>
              <a:defRPr sz="2400">
                <a:solidFill>
                  <a:schemeClr val="lt1"/>
                </a:solidFill>
              </a:defRPr>
            </a:lvl6pPr>
            <a:lvl7pPr lvl="6" algn="r">
              <a:spcBef>
                <a:spcPts val="0"/>
              </a:spcBef>
              <a:buClr>
                <a:schemeClr val="lt1"/>
              </a:buClr>
              <a:buSzPct val="100000"/>
              <a:buNone/>
              <a:defRPr sz="2400">
                <a:solidFill>
                  <a:schemeClr val="lt1"/>
                </a:solidFill>
              </a:defRPr>
            </a:lvl7pPr>
            <a:lvl8pPr lvl="7" algn="r">
              <a:spcBef>
                <a:spcPts val="0"/>
              </a:spcBef>
              <a:buClr>
                <a:schemeClr val="lt1"/>
              </a:buClr>
              <a:buSzPct val="100000"/>
              <a:buNone/>
              <a:defRPr sz="2400">
                <a:solidFill>
                  <a:schemeClr val="lt1"/>
                </a:solidFill>
              </a:defRPr>
            </a:lvl8pPr>
            <a:lvl9pPr lvl="8" algn="r">
              <a:spcBef>
                <a:spcPts val="0"/>
              </a:spcBef>
              <a:buClr>
                <a:schemeClr val="lt1"/>
              </a:buClr>
              <a:buSzPct val="100000"/>
              <a:buNone/>
              <a:defRPr sz="2400">
                <a:solidFill>
                  <a:schemeClr val="lt1"/>
                </a:solidFill>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0" name="Shape 20"/>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2" name="Shape 22"/>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23" name="Shape 23"/>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7" name="Shape 27"/>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8" name="Shape 28"/>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29" name="Shape 29"/>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1" name="Shape 31"/>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2" name="Shape 3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5" name="Shape 35"/>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6" name="Shape 36"/>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37" name="Shape 37"/>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9"/>
        <p:cNvGrpSpPr/>
        <p:nvPr/>
      </p:nvGrpSpPr>
      <p:grpSpPr>
        <a:xfrm>
          <a:off x="0" y="0"/>
          <a:ext cx="0" cy="0"/>
          <a:chOff x="0" y="0"/>
          <a:chExt cx="0" cy="0"/>
        </a:xfrm>
      </p:grpSpPr>
      <p:grpSp>
        <p:nvGrpSpPr>
          <p:cNvPr id="40" name="Shape 40"/>
          <p:cNvGrpSpPr/>
          <p:nvPr/>
        </p:nvGrpSpPr>
        <p:grpSpPr>
          <a:xfrm>
            <a:off x="-6264" y="3700039"/>
            <a:ext cx="9150267" cy="2325488"/>
            <a:chOff x="-6264" y="4933386"/>
            <a:chExt cx="9150267" cy="3100650"/>
          </a:xfrm>
        </p:grpSpPr>
        <p:sp>
          <p:nvSpPr>
            <p:cNvPr id="41" name="Shape 41"/>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sp>
          <p:nvSpPr>
            <p:cNvPr id="42" name="Shape 42"/>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43" name="Shape 43"/>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grpSp>
      <p:sp>
        <p:nvSpPr>
          <p:cNvPr id="44" name="Shape 44"/>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lvl="0" algn="ctr">
              <a:spcBef>
                <a:spcPts val="0"/>
              </a:spcBef>
              <a:buSzPct val="100000"/>
              <a:buNone/>
              <a:defRPr sz="2400"/>
            </a:lvl1pPr>
          </a:lstStyle>
          <a:p>
            <a:endParaRPr/>
          </a:p>
        </p:txBody>
      </p:sp>
      <p:sp>
        <p:nvSpPr>
          <p:cNvPr id="45" name="Shape 4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42987" y="770333"/>
            <a:ext cx="7024686" cy="85725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1042987" y="1743075"/>
            <a:ext cx="6777036" cy="2631281"/>
          </a:xfrm>
          <a:prstGeom prst="rect">
            <a:avLst/>
          </a:prstGeom>
          <a:noFill/>
          <a:ln>
            <a:noFill/>
          </a:ln>
        </p:spPr>
        <p:txBody>
          <a:bodyPr lIns="91425" tIns="91425" rIns="91425" bIns="91425" anchor="t" anchorCtr="0"/>
          <a:lstStyle>
            <a:lvl1pPr marL="342900" lvl="0" indent="-163576" algn="l" rtl="0">
              <a:spcBef>
                <a:spcPts val="480"/>
              </a:spcBef>
              <a:buClr>
                <a:schemeClr val="accent1"/>
              </a:buClr>
              <a:buFont typeface="Noto Symbol"/>
              <a:buChar char="○"/>
              <a:defRPr/>
            </a:lvl1pPr>
            <a:lvl2pPr marL="640080" lvl="1" indent="-178308" algn="l" rtl="0">
              <a:spcBef>
                <a:spcPts val="440"/>
              </a:spcBef>
              <a:buClr>
                <a:schemeClr val="accent1"/>
              </a:buClr>
              <a:buFont typeface="Noto Symbol"/>
              <a:buChar char="○"/>
              <a:defRPr/>
            </a:lvl2pPr>
            <a:lvl3pPr marL="914400" lvl="2" indent="-132080" algn="l" rtl="0">
              <a:spcBef>
                <a:spcPts val="400"/>
              </a:spcBef>
              <a:buClr>
                <a:schemeClr val="accent1"/>
              </a:buClr>
              <a:buFont typeface="Noto Symbol"/>
              <a:buChar char="○"/>
              <a:defRPr/>
            </a:lvl3pPr>
            <a:lvl4pPr marL="1124712" lvl="3" indent="-148844" algn="l" rtl="0">
              <a:spcBef>
                <a:spcPts val="360"/>
              </a:spcBef>
              <a:buClr>
                <a:schemeClr val="accent1"/>
              </a:buClr>
              <a:buFont typeface="Noto Symbol"/>
              <a:buChar char="○"/>
              <a:defRPr/>
            </a:lvl4pPr>
            <a:lvl5pPr marL="1325880" lvl="4" indent="-156464" algn="l" rtl="0">
              <a:spcBef>
                <a:spcPts val="320"/>
              </a:spcBef>
              <a:buClr>
                <a:schemeClr val="accent1"/>
              </a:buClr>
              <a:buFont typeface="Noto Symbol"/>
              <a:buChar char="○"/>
              <a:defRPr/>
            </a:lvl5pPr>
            <a:lvl6pPr marL="1517904" lvl="5" indent="-167639" algn="l" rtl="0">
              <a:spcBef>
                <a:spcPts val="280"/>
              </a:spcBef>
              <a:buClr>
                <a:schemeClr val="accent1"/>
              </a:buClr>
              <a:buFont typeface="Noto Symbol"/>
              <a:buChar char="○"/>
              <a:defRPr/>
            </a:lvl6pPr>
            <a:lvl7pPr marL="1719072" lvl="6" indent="-165608" algn="l" rtl="0">
              <a:spcBef>
                <a:spcPts val="280"/>
              </a:spcBef>
              <a:buClr>
                <a:schemeClr val="accent1"/>
              </a:buClr>
              <a:buFont typeface="Noto Symbol"/>
              <a:buChar char="○"/>
              <a:defRPr/>
            </a:lvl7pPr>
            <a:lvl8pPr marL="1920240" lvl="7" indent="-163575" algn="l" rtl="0">
              <a:spcBef>
                <a:spcPts val="280"/>
              </a:spcBef>
              <a:buClr>
                <a:schemeClr val="accent1"/>
              </a:buClr>
              <a:buFont typeface="Noto Symbol"/>
              <a:buChar char="○"/>
              <a:defRPr/>
            </a:lvl8pPr>
            <a:lvl9pPr marL="2121408" lvl="8" indent="-161543" algn="l" rtl="0">
              <a:spcBef>
                <a:spcPts val="280"/>
              </a:spcBef>
              <a:buClr>
                <a:schemeClr val="accent1"/>
              </a:buClr>
              <a:buFont typeface="Noto Symbol"/>
              <a:buChar char="○"/>
              <a:defRPr/>
            </a:lvl9pPr>
          </a:lstStyle>
          <a:p>
            <a:endParaRPr/>
          </a:p>
        </p:txBody>
      </p:sp>
      <p:sp>
        <p:nvSpPr>
          <p:cNvPr id="51" name="Shape 51"/>
          <p:cNvSpPr txBox="1">
            <a:spLocks noGrp="1"/>
          </p:cNvSpPr>
          <p:nvPr>
            <p:ph type="dt" idx="10"/>
          </p:nvPr>
        </p:nvSpPr>
        <p:spPr>
          <a:xfrm>
            <a:off x="5997575" y="167877"/>
            <a:ext cx="2133599" cy="273843"/>
          </a:xfrm>
          <a:prstGeom prst="rect">
            <a:avLst/>
          </a:prstGeom>
          <a:noFill/>
          <a:ln>
            <a:noFill/>
          </a:ln>
        </p:spPr>
        <p:txBody>
          <a:bodyPr lIns="91425" tIns="91425" rIns="91425" bIns="91425" anchor="ctr" anchorCtr="0"/>
          <a:lstStyle>
            <a:lvl1pPr marL="0" marR="0" lvl="0" indent="0" algn="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2" name="Shape 52"/>
          <p:cNvSpPr txBox="1">
            <a:spLocks noGrp="1"/>
          </p:cNvSpPr>
          <p:nvPr>
            <p:ph type="ftr" idx="11"/>
          </p:nvPr>
        </p:nvSpPr>
        <p:spPr>
          <a:xfrm>
            <a:off x="4641850" y="4388643"/>
            <a:ext cx="3502025"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4649787" y="167877"/>
            <a:ext cx="1331912" cy="273843"/>
          </a:xfrm>
          <a:prstGeom prst="rect">
            <a:avLst/>
          </a:prstGeom>
          <a:noFill/>
          <a:ln>
            <a:noFill/>
          </a:ln>
        </p:spPr>
        <p:txBody>
          <a:bodyPr lIns="91425" tIns="91425" rIns="91425" bIns="91425" anchor="ctr" anchorCtr="0">
            <a:noAutofit/>
          </a:bodyPr>
          <a:lstStyle/>
          <a:p>
            <a:pPr marL="0" marR="0" lvl="0" indent="0" algn="l"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lv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lvl="1">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lvl="2">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lvl="3">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lvl="4">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lvl="5">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lvl="6">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lvl="7">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lvl="8">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lvl="0">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lvl="1">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lvl="3">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lvl="4">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lvl="5">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lvl="6">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lvl="7">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lvl="8">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cJ-J91SwP8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4ApZkNsXfJ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Unit</a:t>
            </a:r>
            <a:endParaRPr lang="en-US" dirty="0"/>
          </a:p>
        </p:txBody>
      </p:sp>
      <p:sp>
        <p:nvSpPr>
          <p:cNvPr id="3" name="Subtitle 2"/>
          <p:cNvSpPr>
            <a:spLocks noGrp="1"/>
          </p:cNvSpPr>
          <p:nvPr>
            <p:ph type="subTitle" idx="1"/>
          </p:nvPr>
        </p:nvSpPr>
        <p:spPr/>
        <p:txBody>
          <a:bodyPr/>
          <a:lstStyle/>
          <a:p>
            <a:r>
              <a:rPr lang="en-US" dirty="0" smtClean="0"/>
              <a:t>Day 2:  Natural Gas and Oil</a:t>
            </a:r>
            <a:endParaRPr lang="en-US" dirty="0"/>
          </a:p>
        </p:txBody>
      </p:sp>
    </p:spTree>
    <p:extLst>
      <p:ext uri="{BB962C8B-B14F-4D97-AF65-F5344CB8AC3E}">
        <p14:creationId xmlns:p14="http://schemas.microsoft.com/office/powerpoint/2010/main" val="202135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042987" y="770334"/>
            <a:ext cx="7024799" cy="857400"/>
          </a:xfrm>
          <a:prstGeom prst="rect">
            <a:avLst/>
          </a:prstGeom>
        </p:spPr>
        <p:txBody>
          <a:bodyPr lIns="91425" tIns="91425" rIns="91425" bIns="91425" anchor="b" anchorCtr="0">
            <a:noAutofit/>
          </a:bodyPr>
          <a:lstStyle/>
          <a:p>
            <a:pPr lvl="0">
              <a:spcBef>
                <a:spcPts val="0"/>
              </a:spcBef>
              <a:buNone/>
            </a:pPr>
            <a:endParaRPr/>
          </a:p>
        </p:txBody>
      </p:sp>
      <p:sp>
        <p:nvSpPr>
          <p:cNvPr id="97" name="Shape 97"/>
          <p:cNvSpPr txBox="1">
            <a:spLocks noGrp="1"/>
          </p:cNvSpPr>
          <p:nvPr>
            <p:ph type="body" idx="1"/>
          </p:nvPr>
        </p:nvSpPr>
        <p:spPr>
          <a:xfrm>
            <a:off x="1042987" y="1743075"/>
            <a:ext cx="6777000" cy="2631299"/>
          </a:xfrm>
          <a:prstGeom prst="rect">
            <a:avLst/>
          </a:prstGeom>
        </p:spPr>
        <p:txBody>
          <a:bodyPr lIns="91425" tIns="91425" rIns="91425" bIns="91425" anchor="t" anchorCtr="0">
            <a:noAutofit/>
          </a:bodyPr>
          <a:lstStyle/>
          <a:p>
            <a:pPr lvl="0">
              <a:spcBef>
                <a:spcPts val="0"/>
              </a:spcBef>
              <a:buNone/>
            </a:pPr>
            <a:endParaRPr/>
          </a:p>
        </p:txBody>
      </p:sp>
      <p:pic>
        <p:nvPicPr>
          <p:cNvPr id="98" name="Shape 98"/>
          <p:cNvPicPr preferRelativeResize="0"/>
          <p:nvPr/>
        </p:nvPicPr>
        <p:blipFill>
          <a:blip r:embed="rId3">
            <a:alphaModFix/>
          </a:blip>
          <a:stretch>
            <a:fillRect/>
          </a:stretch>
        </p:blipFill>
        <p:spPr>
          <a:xfrm>
            <a:off x="991087" y="0"/>
            <a:ext cx="7128573" cy="53464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53837" y="0"/>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rgbClr val="003171"/>
                </a:solidFill>
                <a:latin typeface="Questrial"/>
                <a:ea typeface="Questrial"/>
                <a:cs typeface="Questrial"/>
                <a:sym typeface="Questrial"/>
              </a:rPr>
              <a:t>The </a:t>
            </a:r>
            <a:r>
              <a:rPr lang="en" sz="3600" b="0">
                <a:solidFill>
                  <a:srgbClr val="003171"/>
                </a:solidFill>
                <a:latin typeface="Questrial"/>
                <a:ea typeface="Questrial"/>
                <a:cs typeface="Questrial"/>
                <a:sym typeface="Questrial"/>
              </a:rPr>
              <a:t>A</a:t>
            </a:r>
            <a:r>
              <a:rPr lang="en" sz="3600" b="0" i="0" u="none" strike="noStrike" cap="none">
                <a:solidFill>
                  <a:srgbClr val="003171"/>
                </a:solidFill>
                <a:latin typeface="Questrial"/>
                <a:ea typeface="Questrial"/>
                <a:cs typeface="Questrial"/>
                <a:sym typeface="Questrial"/>
              </a:rPr>
              <a:t>ge of </a:t>
            </a:r>
            <a:r>
              <a:rPr lang="en" sz="3600" b="0">
                <a:solidFill>
                  <a:srgbClr val="003171"/>
                </a:solidFill>
                <a:latin typeface="Questrial"/>
                <a:ea typeface="Questrial"/>
                <a:cs typeface="Questrial"/>
                <a:sym typeface="Questrial"/>
              </a:rPr>
              <a:t>O</a:t>
            </a:r>
            <a:r>
              <a:rPr lang="en" sz="3600" b="0" i="0" u="none" strike="noStrike" cap="none">
                <a:solidFill>
                  <a:srgbClr val="003171"/>
                </a:solidFill>
                <a:latin typeface="Questrial"/>
                <a:ea typeface="Questrial"/>
                <a:cs typeface="Questrial"/>
                <a:sym typeface="Questrial"/>
              </a:rPr>
              <a:t>il</a:t>
            </a:r>
          </a:p>
        </p:txBody>
      </p:sp>
      <p:sp>
        <p:nvSpPr>
          <p:cNvPr id="104" name="Shape 104"/>
          <p:cNvSpPr txBox="1">
            <a:spLocks noGrp="1"/>
          </p:cNvSpPr>
          <p:nvPr>
            <p:ph type="body" idx="1"/>
          </p:nvPr>
        </p:nvSpPr>
        <p:spPr>
          <a:xfrm>
            <a:off x="355600" y="988925"/>
            <a:ext cx="8788500" cy="37217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People have used solid forms of oil (i.e., tar) for thousands of years</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Modern extraction and use began in the 1850s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First bottled and sold as a healing aid, but it is carcinogenic</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This “rock oil” could be used lamps and as a lubricant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Edwin Drake drilled the world’s first oil well, in Titusville, Pennsylvania, in 1859</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Today, the U.S. consumes 25% of the world’s oil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Consumption is still increasing</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6987" y="-91950"/>
            <a:ext cx="8685300" cy="804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rgbClr val="003171"/>
                </a:solidFill>
                <a:latin typeface="Questrial"/>
                <a:ea typeface="Questrial"/>
                <a:cs typeface="Questrial"/>
                <a:sym typeface="Questrial"/>
              </a:rPr>
              <a:t>Heat and pressure forms petroleum</a:t>
            </a:r>
          </a:p>
        </p:txBody>
      </p:sp>
      <p:pic>
        <p:nvPicPr>
          <p:cNvPr id="110" name="Shape 110"/>
          <p:cNvPicPr preferRelativeResize="0"/>
          <p:nvPr/>
        </p:nvPicPr>
        <p:blipFill>
          <a:blip r:embed="rId3">
            <a:alphaModFix/>
          </a:blip>
          <a:stretch>
            <a:fillRect/>
          </a:stretch>
        </p:blipFill>
        <p:spPr>
          <a:xfrm>
            <a:off x="86975" y="712950"/>
            <a:ext cx="7094050" cy="4859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042987" y="770333"/>
            <a:ext cx="7024686" cy="85725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What’s really in the oil?</a:t>
            </a:r>
          </a:p>
        </p:txBody>
      </p:sp>
      <p:sp>
        <p:nvSpPr>
          <p:cNvPr id="116" name="Shape 116"/>
          <p:cNvSpPr txBox="1">
            <a:spLocks noGrp="1"/>
          </p:cNvSpPr>
          <p:nvPr>
            <p:ph type="body" idx="1"/>
          </p:nvPr>
        </p:nvSpPr>
        <p:spPr>
          <a:xfrm>
            <a:off x="1042987" y="1743075"/>
            <a:ext cx="6777036" cy="2631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Questrial"/>
              <a:ea typeface="Questrial"/>
              <a:cs typeface="Questrial"/>
              <a:sym typeface="Questrial"/>
            </a:endParaRPr>
          </a:p>
        </p:txBody>
      </p:sp>
      <p:pic>
        <p:nvPicPr>
          <p:cNvPr id="117" name="Shape 117"/>
          <p:cNvPicPr preferRelativeResize="0"/>
          <p:nvPr/>
        </p:nvPicPr>
        <p:blipFill rotWithShape="1">
          <a:blip r:embed="rId3">
            <a:alphaModFix/>
          </a:blip>
          <a:srcRect/>
          <a:stretch/>
        </p:blipFill>
        <p:spPr>
          <a:xfrm>
            <a:off x="3886200" y="857250"/>
            <a:ext cx="5257799" cy="4286250"/>
          </a:xfrm>
          <a:prstGeom prst="rect">
            <a:avLst/>
          </a:prstGeom>
          <a:noFill/>
          <a:ln>
            <a:noFill/>
          </a:ln>
        </p:spPr>
      </p:pic>
      <p:pic>
        <p:nvPicPr>
          <p:cNvPr id="118" name="Shape 118"/>
          <p:cNvPicPr preferRelativeResize="0"/>
          <p:nvPr/>
        </p:nvPicPr>
        <p:blipFill rotWithShape="1">
          <a:blip r:embed="rId4">
            <a:alphaModFix/>
          </a:blip>
          <a:srcRect/>
          <a:stretch/>
        </p:blipFill>
        <p:spPr>
          <a:xfrm>
            <a:off x="0" y="628650"/>
            <a:ext cx="3886200" cy="26979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92375" y="203750"/>
            <a:ext cx="8685300" cy="4023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2900" b="0" i="0" u="none" strike="noStrike" cap="none">
                <a:solidFill>
                  <a:srgbClr val="003171"/>
                </a:solidFill>
                <a:latin typeface="Questrial"/>
                <a:ea typeface="Questrial"/>
                <a:cs typeface="Questrial"/>
                <a:sym typeface="Questrial"/>
              </a:rPr>
              <a:t>Offshore drilling produces much of our oil</a:t>
            </a:r>
          </a:p>
        </p:txBody>
      </p:sp>
      <p:sp>
        <p:nvSpPr>
          <p:cNvPr id="124" name="Shape 124"/>
          <p:cNvSpPr txBox="1">
            <a:spLocks noGrp="1"/>
          </p:cNvSpPr>
          <p:nvPr>
            <p:ph type="body" idx="1"/>
          </p:nvPr>
        </p:nvSpPr>
        <p:spPr>
          <a:xfrm>
            <a:off x="3718687" y="710625"/>
            <a:ext cx="5475299" cy="46173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Drilling takes place on land and in the seafloor on the continental shelves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25% of our natural gas comes from offshore drilling</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Hurricanes can devastate drilling platforms, and prices rise accordingly</a:t>
            </a:r>
          </a:p>
          <a:p>
            <a:pPr marL="639762" marR="0" lvl="1" indent="-317690" algn="l" rtl="0">
              <a:lnSpc>
                <a:spcPct val="100000"/>
              </a:lnSpc>
              <a:spcBef>
                <a:spcPts val="440"/>
              </a:spcBef>
              <a:spcAft>
                <a:spcPts val="0"/>
              </a:spcAft>
              <a:buClr>
                <a:schemeClr val="accent1"/>
              </a:buClr>
              <a:buSzPct val="100000"/>
              <a:buFont typeface="Questrial"/>
              <a:buChar char="○"/>
            </a:pPr>
            <a:r>
              <a:rPr lang="en" sz="2200">
                <a:latin typeface="Questrial"/>
                <a:ea typeface="Questrial"/>
                <a:cs typeface="Questrial"/>
                <a:sym typeface="Questrial"/>
              </a:rPr>
              <a:t>Very dangerous working conditions</a:t>
            </a:r>
          </a:p>
          <a:p>
            <a:pPr marR="0" lvl="2" algn="l" rtl="0">
              <a:lnSpc>
                <a:spcPct val="100000"/>
              </a:lnSpc>
              <a:spcBef>
                <a:spcPts val="440"/>
              </a:spcBef>
              <a:spcAft>
                <a:spcPts val="0"/>
              </a:spcAft>
              <a:buSzPct val="100000"/>
              <a:buFont typeface="Questrial"/>
            </a:pPr>
            <a:r>
              <a:rPr lang="en" sz="2200">
                <a:latin typeface="Questrial"/>
                <a:ea typeface="Questrial"/>
                <a:cs typeface="Questrial"/>
                <a:sym typeface="Questrial"/>
              </a:rPr>
              <a:t>Fires, explosions</a:t>
            </a:r>
          </a:p>
          <a:p>
            <a:pPr marR="0" lvl="2" algn="l" rtl="0">
              <a:lnSpc>
                <a:spcPct val="100000"/>
              </a:lnSpc>
              <a:spcBef>
                <a:spcPts val="440"/>
              </a:spcBef>
              <a:spcAft>
                <a:spcPts val="0"/>
              </a:spcAft>
              <a:buSzPct val="100000"/>
              <a:buFont typeface="Questrial"/>
            </a:pPr>
            <a:r>
              <a:rPr lang="en" sz="2200">
                <a:latin typeface="Questrial"/>
                <a:ea typeface="Questrial"/>
                <a:cs typeface="Questrial"/>
                <a:sym typeface="Questrial"/>
              </a:rPr>
              <a:t>Spills</a:t>
            </a:r>
          </a:p>
        </p:txBody>
      </p:sp>
      <p:pic>
        <p:nvPicPr>
          <p:cNvPr id="125" name="Shape 125"/>
          <p:cNvPicPr preferRelativeResize="0"/>
          <p:nvPr/>
        </p:nvPicPr>
        <p:blipFill rotWithShape="1">
          <a:blip r:embed="rId3">
            <a:alphaModFix/>
          </a:blip>
          <a:srcRect/>
          <a:stretch/>
        </p:blipFill>
        <p:spPr>
          <a:xfrm>
            <a:off x="0" y="971550"/>
            <a:ext cx="3773486" cy="3750468"/>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92075" y="149075"/>
            <a:ext cx="7024799" cy="690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rgbClr val="003171"/>
                </a:solidFill>
                <a:latin typeface="Questrial"/>
                <a:ea typeface="Questrial"/>
                <a:cs typeface="Questrial"/>
                <a:sym typeface="Questrial"/>
              </a:rPr>
              <a:t>Not all oil can be extracted</a:t>
            </a:r>
          </a:p>
        </p:txBody>
      </p:sp>
      <p:sp>
        <p:nvSpPr>
          <p:cNvPr id="131" name="Shape 131"/>
          <p:cNvSpPr txBox="1">
            <a:spLocks noGrp="1"/>
          </p:cNvSpPr>
          <p:nvPr>
            <p:ph type="body" idx="1"/>
          </p:nvPr>
        </p:nvSpPr>
        <p:spPr>
          <a:xfrm>
            <a:off x="177811" y="839965"/>
            <a:ext cx="8788500" cy="263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Some oil would be so hard to extract, it is not worth the cost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As prices rise, economically recoverable amounts approach technically recoverable amounts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1" i="0" u="none" strike="noStrike" cap="none">
                <a:solidFill>
                  <a:schemeClr val="dk2"/>
                </a:solidFill>
                <a:latin typeface="Questrial"/>
                <a:ea typeface="Questrial"/>
                <a:cs typeface="Questrial"/>
                <a:sym typeface="Questrial"/>
              </a:rPr>
              <a:t>Proven recoverable reserve</a:t>
            </a:r>
            <a:r>
              <a:rPr lang="en" sz="2200" b="0" i="0" u="none" strike="noStrike" cap="none">
                <a:solidFill>
                  <a:schemeClr val="dk2"/>
                </a:solidFill>
                <a:latin typeface="Questrial"/>
                <a:ea typeface="Questrial"/>
                <a:cs typeface="Questrial"/>
                <a:sym typeface="Questrial"/>
              </a:rPr>
              <a:t> = the amount of oil (or any other fossil fuel) that is technically and economically feasible to remove under current conditions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23337" y="62125"/>
            <a:ext cx="8685300" cy="804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a:solidFill>
                  <a:srgbClr val="003171"/>
                </a:solidFill>
                <a:latin typeface="Questrial"/>
                <a:ea typeface="Questrial"/>
                <a:cs typeface="Questrial"/>
                <a:sym typeface="Questrial"/>
              </a:rPr>
              <a:t>Remaining oil reserves </a:t>
            </a:r>
          </a:p>
        </p:txBody>
      </p:sp>
      <p:sp>
        <p:nvSpPr>
          <p:cNvPr id="137" name="Shape 137"/>
          <p:cNvSpPr txBox="1">
            <a:spLocks noGrp="1"/>
          </p:cNvSpPr>
          <p:nvPr>
            <p:ph type="body" idx="1"/>
          </p:nvPr>
        </p:nvSpPr>
        <p:spPr>
          <a:xfrm>
            <a:off x="192086" y="965596"/>
            <a:ext cx="8788400" cy="3464718"/>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Some </a:t>
            </a:r>
            <a:r>
              <a:rPr lang="en" sz="2400">
                <a:latin typeface="Questrial"/>
                <a:ea typeface="Questrial"/>
                <a:cs typeface="Questrial"/>
                <a:sym typeface="Questrial"/>
              </a:rPr>
              <a:t>have </a:t>
            </a:r>
            <a:r>
              <a:rPr lang="en" sz="2400" b="0" i="0" u="none" strike="noStrike" cap="none">
                <a:solidFill>
                  <a:schemeClr val="dk2"/>
                </a:solidFill>
                <a:latin typeface="Questrial"/>
                <a:ea typeface="Questrial"/>
                <a:cs typeface="Questrial"/>
                <a:sym typeface="Questrial"/>
              </a:rPr>
              <a:t>calculated that we have used up about 1.1 trillion barrels of oil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At current levels of production (30 billion barrels/year), we </a:t>
            </a:r>
            <a:r>
              <a:rPr lang="en" sz="2200">
                <a:latin typeface="Questrial"/>
                <a:ea typeface="Questrial"/>
                <a:cs typeface="Questrial"/>
                <a:sym typeface="Questrial"/>
              </a:rPr>
              <a:t>could have as little as </a:t>
            </a:r>
            <a:r>
              <a:rPr lang="en" sz="2200" b="0" i="0" u="none" strike="noStrike" cap="none">
                <a:solidFill>
                  <a:schemeClr val="dk2"/>
                </a:solidFill>
                <a:latin typeface="Questrial"/>
                <a:ea typeface="Questrial"/>
                <a:cs typeface="Questrial"/>
                <a:sym typeface="Questrial"/>
              </a:rPr>
              <a:t>40 years of oil left</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We will face a crisis not when we run out of oil, but when the rate of production begins to decline</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2" y="9"/>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rgbClr val="003171"/>
                </a:solidFill>
                <a:latin typeface="Questrial"/>
                <a:ea typeface="Questrial"/>
                <a:cs typeface="Questrial"/>
                <a:sym typeface="Questrial"/>
              </a:rPr>
              <a:t>We </a:t>
            </a:r>
            <a:r>
              <a:rPr lang="en" sz="3600" b="0">
                <a:solidFill>
                  <a:srgbClr val="003171"/>
                </a:solidFill>
                <a:latin typeface="Questrial"/>
                <a:ea typeface="Questrial"/>
                <a:cs typeface="Questrial"/>
                <a:sym typeface="Questrial"/>
              </a:rPr>
              <a:t>will face an oil shortage</a:t>
            </a:r>
          </a:p>
        </p:txBody>
      </p:sp>
      <p:sp>
        <p:nvSpPr>
          <p:cNvPr id="143" name="Shape 143"/>
          <p:cNvSpPr txBox="1">
            <a:spLocks noGrp="1"/>
          </p:cNvSpPr>
          <p:nvPr>
            <p:ph type="body" idx="1"/>
          </p:nvPr>
        </p:nvSpPr>
        <p:spPr>
          <a:xfrm>
            <a:off x="177800" y="839381"/>
            <a:ext cx="8788500" cy="34646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We will face a shortage when production declines and demand increases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1" i="0" u="none" strike="noStrike" cap="none" dirty="0" smtClean="0">
                <a:solidFill>
                  <a:schemeClr val="dk2"/>
                </a:solidFill>
                <a:latin typeface="Questrial"/>
                <a:ea typeface="Questrial"/>
                <a:cs typeface="Questrial"/>
                <a:sym typeface="Questrial"/>
              </a:rPr>
              <a:t>Hubbert’s </a:t>
            </a:r>
            <a:r>
              <a:rPr lang="en" sz="2200" b="1" i="0" u="none" strike="noStrike" cap="none" dirty="0">
                <a:solidFill>
                  <a:schemeClr val="dk2"/>
                </a:solidFill>
                <a:latin typeface="Questrial"/>
                <a:ea typeface="Questrial"/>
                <a:cs typeface="Questrial"/>
                <a:sym typeface="Questrial"/>
              </a:rPr>
              <a:t>peak</a:t>
            </a:r>
            <a:r>
              <a:rPr lang="en" sz="2200" b="0" i="0" u="none" strike="noStrike" cap="none" dirty="0">
                <a:solidFill>
                  <a:schemeClr val="dk2"/>
                </a:solidFill>
                <a:latin typeface="Questrial"/>
                <a:ea typeface="Questrial"/>
                <a:cs typeface="Questrial"/>
                <a:sym typeface="Questrial"/>
              </a:rPr>
              <a:t> = Geologist M. King </a:t>
            </a:r>
            <a:r>
              <a:rPr lang="en" sz="2200" b="0" i="0" u="none" strike="noStrike" cap="none" dirty="0" smtClean="0">
                <a:solidFill>
                  <a:schemeClr val="dk2"/>
                </a:solidFill>
                <a:latin typeface="Questrial"/>
                <a:ea typeface="Questrial"/>
                <a:cs typeface="Questrial"/>
                <a:sym typeface="Questrial"/>
              </a:rPr>
              <a:t>Hubbert </a:t>
            </a:r>
            <a:r>
              <a:rPr lang="en" sz="2200" b="0" i="0" u="none" strike="noStrike" cap="none" dirty="0">
                <a:solidFill>
                  <a:schemeClr val="dk2"/>
                </a:solidFill>
                <a:latin typeface="Questrial"/>
                <a:ea typeface="Questrial"/>
                <a:cs typeface="Questrial"/>
                <a:sym typeface="Questrial"/>
              </a:rPr>
              <a:t>predicted that oil production would peak around 1970</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His prediction was accurate, and U.S. production continues to fall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We may have passed peak global production in 2005 </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99297" y="114150"/>
            <a:ext cx="8345400"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rgbClr val="003171"/>
                </a:solidFill>
                <a:latin typeface="Questrial"/>
                <a:ea typeface="Questrial"/>
                <a:cs typeface="Questrial"/>
                <a:sym typeface="Questrial"/>
              </a:rPr>
              <a:t>U.S. oil production has already peaked</a:t>
            </a:r>
          </a:p>
        </p:txBody>
      </p:sp>
      <p:pic>
        <p:nvPicPr>
          <p:cNvPr id="149" name="Shape 149"/>
          <p:cNvPicPr preferRelativeResize="0"/>
          <p:nvPr/>
        </p:nvPicPr>
        <p:blipFill rotWithShape="1">
          <a:blip r:embed="rId3">
            <a:alphaModFix/>
          </a:blip>
          <a:srcRect/>
          <a:stretch/>
        </p:blipFill>
        <p:spPr>
          <a:xfrm>
            <a:off x="0" y="971550"/>
            <a:ext cx="9144000" cy="33349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762000" y="171450"/>
            <a:ext cx="7024686" cy="85725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chemeClr val="accent1"/>
                </a:solidFill>
                <a:latin typeface="Questrial"/>
                <a:ea typeface="Questrial"/>
                <a:cs typeface="Questrial"/>
                <a:sym typeface="Questrial"/>
              </a:rPr>
              <a:t>Global oil production is peaking</a:t>
            </a:r>
          </a:p>
        </p:txBody>
      </p:sp>
      <p:pic>
        <p:nvPicPr>
          <p:cNvPr id="155" name="Shape 155"/>
          <p:cNvPicPr preferRelativeResize="0">
            <a:picLocks noGrp="1"/>
          </p:cNvPicPr>
          <p:nvPr>
            <p:ph type="body" idx="1"/>
          </p:nvPr>
        </p:nvPicPr>
        <p:blipFill rotWithShape="1">
          <a:blip r:embed="rId3">
            <a:alphaModFix/>
          </a:blip>
          <a:srcRect/>
          <a:stretch/>
        </p:blipFill>
        <p:spPr>
          <a:xfrm>
            <a:off x="0" y="1085850"/>
            <a:ext cx="9144000" cy="396001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64951" y="1365850"/>
            <a:ext cx="7953000" cy="1102500"/>
          </a:xfrm>
          <a:prstGeom prst="rect">
            <a:avLst/>
          </a:prstGeom>
        </p:spPr>
        <p:txBody>
          <a:bodyPr lIns="91425" tIns="91425" rIns="91425" bIns="91425" anchor="b" anchorCtr="0">
            <a:noAutofit/>
          </a:bodyPr>
          <a:lstStyle/>
          <a:p>
            <a:pPr lvl="0" algn="l">
              <a:spcBef>
                <a:spcPts val="0"/>
              </a:spcBef>
              <a:buNone/>
            </a:pPr>
            <a:r>
              <a:rPr lang="en"/>
              <a:t>Where do you think most bottled water comes from in the United States?</a:t>
            </a:r>
          </a:p>
        </p:txBody>
      </p:sp>
      <p:sp>
        <p:nvSpPr>
          <p:cNvPr id="59" name="Shape 59"/>
          <p:cNvSpPr txBox="1">
            <a:spLocks noGrp="1"/>
          </p:cNvSpPr>
          <p:nvPr>
            <p:ph type="subTitle" idx="1"/>
          </p:nvPr>
        </p:nvSpPr>
        <p:spPr>
          <a:xfrm>
            <a:off x="1992875" y="4791355"/>
            <a:ext cx="7035899" cy="323099"/>
          </a:xfrm>
          <a:prstGeom prst="rect">
            <a:avLst/>
          </a:prstGeom>
        </p:spPr>
        <p:txBody>
          <a:bodyPr lIns="91425" tIns="91425" rIns="91425" bIns="91425" anchor="t" anchorCtr="0">
            <a:noAutofit/>
          </a:bodyPr>
          <a:lstStyle/>
          <a:p>
            <a:pPr lvl="0">
              <a:spcBef>
                <a:spcPts val="0"/>
              </a:spcBef>
              <a:buNone/>
            </a:pPr>
            <a:r>
              <a:rPr lang="en" sz="1400"/>
              <a:t>April 2015</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l="14741" r="15240"/>
          <a:stretch/>
        </p:blipFill>
        <p:spPr>
          <a:xfrm>
            <a:off x="4651375" y="0"/>
            <a:ext cx="4416424" cy="5143499"/>
          </a:xfrm>
          <a:prstGeom prst="rect">
            <a:avLst/>
          </a:prstGeom>
          <a:noFill/>
          <a:ln>
            <a:noFill/>
          </a:ln>
        </p:spPr>
      </p:pic>
      <p:sp>
        <p:nvSpPr>
          <p:cNvPr id="161" name="Shape 161"/>
          <p:cNvSpPr txBox="1">
            <a:spLocks noGrp="1"/>
          </p:cNvSpPr>
          <p:nvPr>
            <p:ph type="title"/>
          </p:nvPr>
        </p:nvSpPr>
        <p:spPr>
          <a:xfrm>
            <a:off x="195261" y="0"/>
            <a:ext cx="4456199" cy="804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rgbClr val="003171"/>
                </a:solidFill>
                <a:latin typeface="Questrial"/>
                <a:ea typeface="Questrial"/>
                <a:cs typeface="Questrial"/>
                <a:sym typeface="Questrial"/>
              </a:rPr>
              <a:t>Other oil sources</a:t>
            </a:r>
          </a:p>
        </p:txBody>
      </p:sp>
      <p:sp>
        <p:nvSpPr>
          <p:cNvPr id="162" name="Shape 162"/>
          <p:cNvSpPr txBox="1">
            <a:spLocks noGrp="1"/>
          </p:cNvSpPr>
          <p:nvPr>
            <p:ph type="body" idx="1"/>
          </p:nvPr>
        </p:nvSpPr>
        <p:spPr>
          <a:xfrm>
            <a:off x="-149225" y="757787"/>
            <a:ext cx="4800600" cy="36279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Oil sands (tar sands)</a:t>
            </a:r>
            <a:r>
              <a:rPr lang="en" sz="2400" b="0" i="0" u="none" strike="noStrike" cap="none">
                <a:solidFill>
                  <a:schemeClr val="dk2"/>
                </a:solidFill>
                <a:latin typeface="Questrial"/>
                <a:ea typeface="Questrial"/>
                <a:cs typeface="Questrial"/>
                <a:sym typeface="Questrial"/>
              </a:rPr>
              <a:t> </a:t>
            </a:r>
          </a:p>
          <a:p>
            <a:pPr marL="342900" marR="0" lvl="0" indent="-279400" algn="l" rtl="0">
              <a:lnSpc>
                <a:spcPct val="9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sand deposits with 1 - 20% </a:t>
            </a:r>
            <a:r>
              <a:rPr lang="en" sz="2400" b="1">
                <a:latin typeface="Questrial"/>
                <a:ea typeface="Questrial"/>
                <a:cs typeface="Questrial"/>
                <a:sym typeface="Questrial"/>
              </a:rPr>
              <a:t>Oil</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Removed by strip mining</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Requires special extraction and refining processes to become useful</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Primarily found in Venezuela and </a:t>
            </a:r>
            <a:r>
              <a:rPr lang="en" sz="2400">
                <a:latin typeface="Questrial"/>
                <a:ea typeface="Questrial"/>
                <a:cs typeface="Questrial"/>
                <a:sym typeface="Questrial"/>
              </a:rPr>
              <a:t>Canada</a:t>
            </a:r>
          </a:p>
        </p:txBody>
      </p:sp>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19550" y="268350"/>
            <a:ext cx="8788500" cy="31766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Oil shale</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sedimentary rock filled with </a:t>
            </a:r>
            <a:r>
              <a:rPr lang="en" sz="2400" b="1">
                <a:latin typeface="Questrial"/>
                <a:ea typeface="Questrial"/>
                <a:cs typeface="Questrial"/>
                <a:sym typeface="Questrial"/>
              </a:rPr>
              <a:t>Oil</a:t>
            </a:r>
            <a:r>
              <a:rPr lang="en" sz="2400" b="0" i="0" u="none" strike="noStrike" cap="none">
                <a:solidFill>
                  <a:schemeClr val="dk2"/>
                </a:solidFill>
                <a:latin typeface="Questrial"/>
                <a:ea typeface="Questrial"/>
                <a:cs typeface="Questrial"/>
                <a:sym typeface="Questrial"/>
              </a:rPr>
              <a:t> that can be processed to produce liquid petroleum</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More than 40% is found in the U.S., mostly on federally owned land in the west</a:t>
            </a:r>
          </a:p>
          <a:p>
            <a:pPr marL="342900" marR="0" lvl="0" indent="-279400" algn="l" rtl="0">
              <a:lnSpc>
                <a:spcPct val="100000"/>
              </a:lnSpc>
              <a:spcBef>
                <a:spcPts val="480"/>
              </a:spcBef>
              <a:spcAft>
                <a:spcPts val="0"/>
              </a:spcAft>
              <a:buClr>
                <a:schemeClr val="accent1"/>
              </a:buClr>
              <a:buSzPct val="76000"/>
              <a:buFont typeface="Noto Symbol"/>
              <a:buChar char="○"/>
            </a:pPr>
            <a:r>
              <a:rPr lang="en" sz="2400">
                <a:latin typeface="Questrial"/>
                <a:ea typeface="Questrial"/>
                <a:cs typeface="Questrial"/>
                <a:sym typeface="Questrial"/>
              </a:rPr>
              <a:t>Currently the largest growing source of oil in the united states.</a:t>
            </a:r>
          </a:p>
        </p:txBody>
      </p:sp>
      <p:pic>
        <p:nvPicPr>
          <p:cNvPr id="3"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042987" y="770334"/>
            <a:ext cx="7024799" cy="857400"/>
          </a:xfrm>
          <a:prstGeom prst="rect">
            <a:avLst/>
          </a:prstGeom>
        </p:spPr>
        <p:txBody>
          <a:bodyPr lIns="91425" tIns="91425" rIns="91425" bIns="91425" anchor="b" anchorCtr="0">
            <a:noAutofit/>
          </a:bodyPr>
          <a:lstStyle/>
          <a:p>
            <a:pPr lvl="0">
              <a:spcBef>
                <a:spcPts val="0"/>
              </a:spcBef>
              <a:buNone/>
            </a:pPr>
            <a:endParaRPr/>
          </a:p>
        </p:txBody>
      </p:sp>
      <p:sp>
        <p:nvSpPr>
          <p:cNvPr id="173" name="Shape 173"/>
          <p:cNvSpPr txBox="1">
            <a:spLocks noGrp="1"/>
          </p:cNvSpPr>
          <p:nvPr>
            <p:ph type="body" idx="1"/>
          </p:nvPr>
        </p:nvSpPr>
        <p:spPr>
          <a:xfrm>
            <a:off x="1042987" y="1743075"/>
            <a:ext cx="6777000" cy="2631299"/>
          </a:xfrm>
          <a:prstGeom prst="rect">
            <a:avLst/>
          </a:prstGeom>
        </p:spPr>
        <p:txBody>
          <a:bodyPr lIns="91425" tIns="91425" rIns="91425" bIns="91425" anchor="t" anchorCtr="0">
            <a:noAutofit/>
          </a:bodyPr>
          <a:lstStyle/>
          <a:p>
            <a:pPr lvl="0">
              <a:spcBef>
                <a:spcPts val="0"/>
              </a:spcBef>
              <a:buNone/>
            </a:pPr>
            <a:endParaRPr/>
          </a:p>
        </p:txBody>
      </p:sp>
      <p:pic>
        <p:nvPicPr>
          <p:cNvPr id="174" name="Shape 174"/>
          <p:cNvPicPr preferRelativeResize="0"/>
          <p:nvPr/>
        </p:nvPicPr>
        <p:blipFill>
          <a:blip r:embed="rId3">
            <a:alphaModFix/>
          </a:blip>
          <a:stretch>
            <a:fillRect/>
          </a:stretch>
        </p:blipFill>
        <p:spPr>
          <a:xfrm>
            <a:off x="1652375" y="117815"/>
            <a:ext cx="6513449" cy="50256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92075" y="136671"/>
            <a:ext cx="8685300" cy="5885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a:solidFill>
                  <a:srgbClr val="003171"/>
                </a:solidFill>
                <a:latin typeface="Questrial"/>
                <a:ea typeface="Questrial"/>
                <a:cs typeface="Questrial"/>
                <a:sym typeface="Questrial"/>
              </a:rPr>
              <a:t>Peaking oil production consequences</a:t>
            </a:r>
            <a:r>
              <a:rPr lang="en" sz="3600" b="0" i="0" u="none" strike="noStrike" cap="none">
                <a:solidFill>
                  <a:schemeClr val="accent1"/>
                </a:solidFill>
                <a:latin typeface="Questrial"/>
                <a:ea typeface="Questrial"/>
                <a:cs typeface="Questrial"/>
                <a:sym typeface="Questrial"/>
              </a:rPr>
              <a:t> </a:t>
            </a:r>
          </a:p>
        </p:txBody>
      </p:sp>
      <p:sp>
        <p:nvSpPr>
          <p:cNvPr id="180" name="Shape 180"/>
          <p:cNvSpPr txBox="1">
            <a:spLocks noGrp="1"/>
          </p:cNvSpPr>
          <p:nvPr>
            <p:ph type="body" idx="1"/>
          </p:nvPr>
        </p:nvSpPr>
        <p:spPr>
          <a:xfrm>
            <a:off x="177811" y="883962"/>
            <a:ext cx="8788500" cy="3081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Coming </a:t>
            </a:r>
            <a:r>
              <a:rPr lang="en" sz="2200">
                <a:latin typeface="Questrial"/>
                <a:ea typeface="Questrial"/>
                <a:cs typeface="Questrial"/>
                <a:sym typeface="Questrial"/>
              </a:rPr>
              <a:t>decline in oil</a:t>
            </a:r>
            <a:r>
              <a:rPr lang="en" sz="2200" b="0" i="0" u="none" strike="noStrike" cap="none">
                <a:solidFill>
                  <a:schemeClr val="dk2"/>
                </a:solidFill>
                <a:latin typeface="Questrial"/>
                <a:ea typeface="Questrial"/>
                <a:cs typeface="Questrial"/>
                <a:sym typeface="Questrial"/>
              </a:rPr>
              <a:t> supply will have </a:t>
            </a:r>
            <a:r>
              <a:rPr lang="en" sz="2200">
                <a:latin typeface="Questrial"/>
                <a:ea typeface="Questrial"/>
                <a:cs typeface="Questrial"/>
                <a:sym typeface="Questrial"/>
              </a:rPr>
              <a:t>enormous</a:t>
            </a:r>
            <a:r>
              <a:rPr lang="en" sz="2200" b="0" i="0" u="none" strike="noStrike" cap="none">
                <a:solidFill>
                  <a:schemeClr val="dk2"/>
                </a:solidFill>
                <a:latin typeface="Questrial"/>
                <a:ea typeface="Questrial"/>
                <a:cs typeface="Questrial"/>
                <a:sym typeface="Questrial"/>
              </a:rPr>
              <a:t> economic, social, and political consequences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Our lives will be profoundly affected</a:t>
            </a:r>
          </a:p>
          <a:p>
            <a:pPr marL="342900" marR="0" lvl="0" indent="-279400"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“The long emergency”: from lacking cheap oil to transport goods, our economies collapse and become localized</a:t>
            </a:r>
          </a:p>
          <a:p>
            <a:pPr marL="342900" marR="0" lvl="0" indent="-279400"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More optimistic observers argue that as supplies dwindle, conservation and alternative energy supplies will kick in</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We will be saved from major disruptions</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990600" y="175021"/>
            <a:ext cx="7010400" cy="4764881"/>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52900" y="396325"/>
            <a:ext cx="9144000" cy="42006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60"/>
          <p:cNvPicPr preferRelativeResize="0"/>
          <p:nvPr/>
        </p:nvPicPr>
        <p:blipFill>
          <a:blip r:embed="rId2">
            <a:alphaModFix/>
          </a:blip>
          <a:stretch>
            <a:fillRect/>
          </a:stretch>
        </p:blipFill>
        <p:spPr>
          <a:xfrm>
            <a:off x="217495" y="179528"/>
            <a:ext cx="8688449" cy="4686825"/>
          </a:xfrm>
          <a:prstGeom prst="rect">
            <a:avLst/>
          </a:prstGeom>
          <a:noFill/>
          <a:ln>
            <a:noFill/>
          </a:ln>
        </p:spPr>
      </p:pic>
    </p:spTree>
    <p:extLst>
      <p:ext uri="{BB962C8B-B14F-4D97-AF65-F5344CB8AC3E}">
        <p14:creationId xmlns:p14="http://schemas.microsoft.com/office/powerpoint/2010/main" val="30624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49075" y="372725"/>
            <a:ext cx="2385599" cy="4683900"/>
          </a:xfrm>
          <a:prstGeom prst="rect">
            <a:avLst/>
          </a:prstGeom>
        </p:spPr>
        <p:txBody>
          <a:bodyPr lIns="91425" tIns="91425" rIns="91425" bIns="91425" anchor="t" anchorCtr="0">
            <a:noAutofit/>
          </a:bodyPr>
          <a:lstStyle/>
          <a:p>
            <a:pPr lvl="0" algn="l" rtl="0">
              <a:spcBef>
                <a:spcPts val="0"/>
              </a:spcBef>
              <a:buClr>
                <a:schemeClr val="dk1"/>
              </a:buClr>
              <a:buSzPct val="61111"/>
              <a:buFont typeface="Arial"/>
              <a:buNone/>
            </a:pPr>
            <a:r>
              <a:rPr lang="en" sz="1800"/>
              <a:t>1) What were some positive things that fossil fuels allowed to happen?</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2) What are some of the emerging consequences of using fossil fuels?</a:t>
            </a:r>
          </a:p>
          <a:p>
            <a:pPr lvl="0" algn="l" rtl="0">
              <a:spcBef>
                <a:spcPts val="0"/>
              </a:spcBef>
              <a:buClr>
                <a:schemeClr val="dk1"/>
              </a:buClr>
              <a:buSzPct val="61111"/>
              <a:buFont typeface="Arial"/>
              <a:buNone/>
            </a:pPr>
            <a:endParaRPr sz="1800"/>
          </a:p>
          <a:p>
            <a:pPr lvl="0" algn="l">
              <a:spcBef>
                <a:spcPts val="0"/>
              </a:spcBef>
              <a:buNone/>
            </a:pPr>
            <a:r>
              <a:rPr lang="en" sz="1800"/>
              <a:t>3) What four things are suggested that humans must learn to do?</a:t>
            </a:r>
          </a:p>
        </p:txBody>
      </p:sp>
      <p:sp>
        <p:nvSpPr>
          <p:cNvPr id="66" name="Shape 66">
            <a:hlinkClick r:id="rId3"/>
          </p:cNvPr>
          <p:cNvSpPr/>
          <p:nvPr/>
        </p:nvSpPr>
        <p:spPr>
          <a:xfrm>
            <a:off x="2671140" y="195675"/>
            <a:ext cx="6336210" cy="475215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4225" y="0"/>
            <a:ext cx="7024799"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rgbClr val="003171"/>
                </a:solidFill>
                <a:latin typeface="Questrial"/>
                <a:ea typeface="Questrial"/>
                <a:cs typeface="Questrial"/>
                <a:sym typeface="Questrial"/>
              </a:rPr>
              <a:t>Natural gas</a:t>
            </a:r>
          </a:p>
        </p:txBody>
      </p:sp>
      <p:sp>
        <p:nvSpPr>
          <p:cNvPr id="72" name="Shape 72"/>
          <p:cNvSpPr txBox="1">
            <a:spLocks noGrp="1"/>
          </p:cNvSpPr>
          <p:nvPr>
            <p:ph type="body" idx="1"/>
          </p:nvPr>
        </p:nvSpPr>
        <p:spPr>
          <a:xfrm>
            <a:off x="561575" y="1006325"/>
            <a:ext cx="8255099" cy="41372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The fastest growing fossil fuel in use today</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Provides 25% of global commercial energy consumption</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World supplies are projected to last about 60 more years</a:t>
            </a:r>
          </a:p>
          <a:p>
            <a:pPr marL="342900" marR="0" lvl="0" indent="-279400" algn="l" rtl="0">
              <a:lnSpc>
                <a:spcPct val="100000"/>
              </a:lnSpc>
              <a:spcBef>
                <a:spcPts val="48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Natural gas</a:t>
            </a:r>
            <a:r>
              <a:rPr lang="en" sz="2400" b="0" i="0" u="none" strike="noStrike" cap="none">
                <a:solidFill>
                  <a:schemeClr val="dk2"/>
                </a:solidFill>
                <a:latin typeface="Questrial"/>
                <a:ea typeface="Questrial"/>
                <a:cs typeface="Questrial"/>
                <a:sym typeface="Questrial"/>
              </a:rPr>
              <a:t> = consists of methane (CH</a:t>
            </a:r>
            <a:r>
              <a:rPr lang="en" sz="2400" b="0" i="0" u="none" strike="noStrike" cap="none" baseline="-25000">
                <a:solidFill>
                  <a:schemeClr val="dk2"/>
                </a:solidFill>
                <a:latin typeface="Questrial"/>
                <a:ea typeface="Questrial"/>
                <a:cs typeface="Questrial"/>
                <a:sym typeface="Questrial"/>
              </a:rPr>
              <a:t>4</a:t>
            </a:r>
            <a:r>
              <a:rPr lang="en" sz="2400" b="0" i="0" u="none" strike="noStrike" cap="none">
                <a:solidFill>
                  <a:schemeClr val="dk2"/>
                </a:solidFill>
                <a:latin typeface="Questrial"/>
                <a:ea typeface="Questrial"/>
                <a:cs typeface="Questrial"/>
                <a:sym typeface="Questrial"/>
              </a:rPr>
              <a:t>) and other volatile hydrocarbons</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ng of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18" y="110003"/>
            <a:ext cx="3902004" cy="2876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ing of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10" y="663266"/>
            <a:ext cx="3587010" cy="21440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ing of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684" y="3042676"/>
            <a:ext cx="5019836" cy="224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9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219200" y="514350"/>
            <a:ext cx="7024686" cy="541733"/>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Natural gas is often wasted</a:t>
            </a:r>
          </a:p>
        </p:txBody>
      </p:sp>
      <p:sp>
        <p:nvSpPr>
          <p:cNvPr id="78" name="Shape 78"/>
          <p:cNvSpPr txBox="1">
            <a:spLocks noGrp="1"/>
          </p:cNvSpPr>
          <p:nvPr>
            <p:ph type="body" idx="1"/>
          </p:nvPr>
        </p:nvSpPr>
        <p:spPr>
          <a:xfrm>
            <a:off x="355600" y="1200150"/>
            <a:ext cx="8788400" cy="2888456"/>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Coalbed methane</a:t>
            </a:r>
            <a:r>
              <a:rPr lang="en" sz="2400" b="0" i="0" u="none" strike="noStrike" cap="none">
                <a:solidFill>
                  <a:schemeClr val="dk2"/>
                </a:solidFill>
                <a:latin typeface="Questrial"/>
                <a:ea typeface="Questrial"/>
                <a:cs typeface="Questrial"/>
                <a:sym typeface="Questrial"/>
              </a:rPr>
              <a:t> = from coal seams, leaks to the atmosphere during mining</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In remote oil-drilling areas, natural gas is flared: simply burned off</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In Alaska, gas captured during oil drilling is being reinjected into the ground for future use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Landfills produce biogenic natural gas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Operators are capturing and selling it</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35437" y="136734"/>
            <a:ext cx="7024799" cy="857400"/>
          </a:xfrm>
          <a:prstGeom prst="rect">
            <a:avLst/>
          </a:prstGeom>
        </p:spPr>
        <p:txBody>
          <a:bodyPr lIns="91425" tIns="91425" rIns="91425" bIns="91425" anchor="b" anchorCtr="0">
            <a:noAutofit/>
          </a:bodyPr>
          <a:lstStyle/>
          <a:p>
            <a:pPr lvl="0">
              <a:spcBef>
                <a:spcPts val="0"/>
              </a:spcBef>
              <a:buNone/>
            </a:pPr>
            <a:r>
              <a:rPr lang="en" b="0"/>
              <a:t>Fracking</a:t>
            </a:r>
          </a:p>
        </p:txBody>
      </p:sp>
      <p:sp>
        <p:nvSpPr>
          <p:cNvPr id="84" name="Shape 84"/>
          <p:cNvSpPr txBox="1">
            <a:spLocks noGrp="1"/>
          </p:cNvSpPr>
          <p:nvPr>
            <p:ph type="body" idx="1"/>
          </p:nvPr>
        </p:nvSpPr>
        <p:spPr>
          <a:xfrm>
            <a:off x="359321" y="1059750"/>
            <a:ext cx="8511300" cy="3884999"/>
          </a:xfrm>
          <a:prstGeom prst="rect">
            <a:avLst/>
          </a:prstGeom>
        </p:spPr>
        <p:txBody>
          <a:bodyPr lIns="91425" tIns="91425" rIns="91425" bIns="91425" anchor="t" anchorCtr="0">
            <a:noAutofit/>
          </a:bodyPr>
          <a:lstStyle/>
          <a:p>
            <a:pPr marL="457200" lvl="0" indent="-381000" rtl="0">
              <a:spcBef>
                <a:spcPts val="0"/>
              </a:spcBef>
              <a:buClr>
                <a:srgbClr val="003171"/>
              </a:buClr>
              <a:buSzPct val="100000"/>
            </a:pPr>
            <a:r>
              <a:rPr lang="en" sz="2400">
                <a:solidFill>
                  <a:srgbClr val="003171"/>
                </a:solidFill>
              </a:rPr>
              <a:t>Much natural gas is trapped in small pockets in rocks.</a:t>
            </a:r>
          </a:p>
          <a:p>
            <a:pPr marL="457200" lvl="0" indent="-381000" rtl="0">
              <a:spcBef>
                <a:spcPts val="0"/>
              </a:spcBef>
              <a:buClr>
                <a:srgbClr val="003171"/>
              </a:buClr>
              <a:buSzPct val="100000"/>
            </a:pPr>
            <a:r>
              <a:rPr lang="en" sz="2400">
                <a:solidFill>
                  <a:srgbClr val="003171"/>
                </a:solidFill>
              </a:rPr>
              <a:t>The rocks must be broken and cracked to release the natural gas. This is called Hydraulic Fracturing or “Fracking”</a:t>
            </a:r>
          </a:p>
          <a:p>
            <a:pPr marL="457200" lvl="0" indent="-381000" rtl="0">
              <a:spcBef>
                <a:spcPts val="0"/>
              </a:spcBef>
              <a:buClr>
                <a:srgbClr val="003171"/>
              </a:buClr>
              <a:buSzPct val="100000"/>
            </a:pPr>
            <a:r>
              <a:rPr lang="en" sz="2400">
                <a:solidFill>
                  <a:srgbClr val="003171"/>
                </a:solidFill>
              </a:rPr>
              <a:t>High pressure water, sand and chemicals are pumped down into the rocks to split them and release the gas.</a:t>
            </a:r>
          </a:p>
          <a:p>
            <a:pPr marL="457200" lvl="0" indent="-381000">
              <a:spcBef>
                <a:spcPts val="0"/>
              </a:spcBef>
              <a:buClr>
                <a:srgbClr val="003171"/>
              </a:buClr>
              <a:buSzPct val="100000"/>
            </a:pPr>
            <a:r>
              <a:rPr lang="en" sz="2400">
                <a:solidFill>
                  <a:srgbClr val="003171"/>
                </a:solidFill>
              </a:rPr>
              <a:t>There are concerns about contaminating ground water with natural gas and the fracking chemicals.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042987" y="770333"/>
            <a:ext cx="7024799" cy="857400"/>
          </a:xfrm>
          <a:prstGeom prst="rect">
            <a:avLst/>
          </a:prstGeom>
        </p:spPr>
        <p:txBody>
          <a:bodyPr lIns="91425" tIns="91425" rIns="91425" bIns="91425" anchor="b" anchorCtr="0">
            <a:noAutofit/>
          </a:bodyPr>
          <a:lstStyle/>
          <a:p>
            <a:pPr lvl="0">
              <a:spcBef>
                <a:spcPts val="0"/>
              </a:spcBef>
              <a:buNone/>
            </a:pPr>
            <a:endParaRPr/>
          </a:p>
        </p:txBody>
      </p:sp>
      <p:sp>
        <p:nvSpPr>
          <p:cNvPr id="90" name="Shape 90"/>
          <p:cNvSpPr txBox="1">
            <a:spLocks noGrp="1"/>
          </p:cNvSpPr>
          <p:nvPr>
            <p:ph type="body" idx="1"/>
          </p:nvPr>
        </p:nvSpPr>
        <p:spPr>
          <a:xfrm>
            <a:off x="1042987" y="1743075"/>
            <a:ext cx="6777000" cy="2631299"/>
          </a:xfrm>
          <a:prstGeom prst="rect">
            <a:avLst/>
          </a:prstGeom>
        </p:spPr>
        <p:txBody>
          <a:bodyPr lIns="91425" tIns="91425" rIns="91425" bIns="91425" anchor="t" anchorCtr="0">
            <a:noAutofit/>
          </a:bodyPr>
          <a:lstStyle/>
          <a:p>
            <a:pPr lvl="0">
              <a:spcBef>
                <a:spcPts val="0"/>
              </a:spcBef>
              <a:buNone/>
            </a:pPr>
            <a:endParaRPr/>
          </a:p>
        </p:txBody>
      </p:sp>
      <p:sp>
        <p:nvSpPr>
          <p:cNvPr id="91" name="Shape 91">
            <a:hlinkClick r:id="rId3"/>
          </p:cNvPr>
          <p:cNvSpPr/>
          <p:nvPr/>
        </p:nvSpPr>
        <p:spPr>
          <a:xfrm>
            <a:off x="947933" y="157575"/>
            <a:ext cx="6585366" cy="4939025"/>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11262</TotalTime>
  <Words>715</Words>
  <Application>Microsoft Office PowerPoint</Application>
  <PresentationFormat>On-screen Show (16:9)</PresentationFormat>
  <Paragraphs>73</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Trebuchet MS</vt:lpstr>
      <vt:lpstr>Questrial</vt:lpstr>
      <vt:lpstr>Arial</vt:lpstr>
      <vt:lpstr>Noto Symbol</vt:lpstr>
      <vt:lpstr>wave</vt:lpstr>
      <vt:lpstr>Energy Unit</vt:lpstr>
      <vt:lpstr>Where do you think most bottled water comes from in the United States?</vt:lpstr>
      <vt:lpstr>PowerPoint Presentation</vt:lpstr>
      <vt:lpstr>1) What were some positive things that fossil fuels allowed to happen?  2) What are some of the emerging consequences of using fossil fuels?  3) What four things are suggested that humans must learn to do?</vt:lpstr>
      <vt:lpstr>Natural gas</vt:lpstr>
      <vt:lpstr>PowerPoint Presentation</vt:lpstr>
      <vt:lpstr>Natural gas is often wasted</vt:lpstr>
      <vt:lpstr>Fracking</vt:lpstr>
      <vt:lpstr>PowerPoint Presentation</vt:lpstr>
      <vt:lpstr>PowerPoint Presentation</vt:lpstr>
      <vt:lpstr>The Age of Oil</vt:lpstr>
      <vt:lpstr>Heat and pressure forms petroleum</vt:lpstr>
      <vt:lpstr>What’s really in the oil?</vt:lpstr>
      <vt:lpstr>Offshore drilling produces much of our oil</vt:lpstr>
      <vt:lpstr>Not all oil can be extracted</vt:lpstr>
      <vt:lpstr>Remaining oil reserves </vt:lpstr>
      <vt:lpstr>We will face an oil shortage</vt:lpstr>
      <vt:lpstr>U.S. oil production has already peaked</vt:lpstr>
      <vt:lpstr>Global oil production is peaking</vt:lpstr>
      <vt:lpstr>Other oil sources</vt:lpstr>
      <vt:lpstr>PowerPoint Presentation</vt:lpstr>
      <vt:lpstr>PowerPoint Presentation</vt:lpstr>
      <vt:lpstr>Peaking oil production consequences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you think most bottled water comes from in the United States?</dc:title>
  <dc:creator>COLLIER, RANDI</dc:creator>
  <cp:lastModifiedBy>COLLIER, RANDI</cp:lastModifiedBy>
  <cp:revision>11</cp:revision>
  <cp:lastPrinted>2016-03-08T20:26:19Z</cp:lastPrinted>
  <dcterms:modified xsi:type="dcterms:W3CDTF">2017-01-26T18:13:28Z</dcterms:modified>
</cp:coreProperties>
</file>