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5" r:id="rId3"/>
    <p:sldId id="266" r:id="rId4"/>
    <p:sldId id="267" r:id="rId5"/>
    <p:sldId id="274" r:id="rId6"/>
    <p:sldId id="268" r:id="rId7"/>
    <p:sldId id="275" r:id="rId8"/>
    <p:sldId id="269" r:id="rId9"/>
    <p:sldId id="270" r:id="rId10"/>
    <p:sldId id="271" r:id="rId11"/>
    <p:sldId id="272" r:id="rId12"/>
    <p:sldId id="273" r:id="rId1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1FF9B"/>
    <a:srgbClr val="FFE0A3"/>
    <a:srgbClr val="CC3399"/>
    <a:srgbClr val="70AC2E"/>
    <a:srgbClr val="C19FFF"/>
    <a:srgbClr val="CAB4EA"/>
    <a:srgbClr val="D3B5E9"/>
    <a:srgbClr val="D68B1C"/>
    <a:srgbClr val="D00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1728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1" cy="481728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200"/>
            </a:lvl1pPr>
          </a:lstStyle>
          <a:p>
            <a:fld id="{2CB5829E-2A69-4555-8671-B3F9040529D0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1" cy="481727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1" cy="481727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200"/>
            </a:lvl1pPr>
          </a:lstStyle>
          <a:p>
            <a:fld id="{D2AF5FEC-4BE9-47E1-8F97-E3129DE41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20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1728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1" cy="481728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200"/>
            </a:lvl1pPr>
          </a:lstStyle>
          <a:p>
            <a:fld id="{45F77672-DD61-4149-9196-55276119ED6A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</p:spPr>
        <p:txBody>
          <a:bodyPr vert="horz" lIns="96651" tIns="48326" rIns="96651" bIns="48326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1" cy="481727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1" cy="481727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200"/>
            </a:lvl1pPr>
          </a:lstStyle>
          <a:p>
            <a:fld id="{03E966C9-C176-46E9-8DFB-95E825C6A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17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lIns="96635" tIns="96635" rIns="96635" bIns="96635" anchor="ctr" anchorCtr="0">
            <a:noAutofit/>
          </a:bodyPr>
          <a:lstStyle/>
          <a:p>
            <a:endParaRPr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2608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/>
        </p:nvSpPr>
        <p:spPr>
          <a:xfrm>
            <a:off x="4143587" y="9119471"/>
            <a:ext cx="3169918" cy="480060"/>
          </a:xfrm>
          <a:prstGeom prst="rect">
            <a:avLst/>
          </a:prstGeom>
          <a:noFill/>
          <a:ln>
            <a:noFill/>
          </a:ln>
        </p:spPr>
        <p:txBody>
          <a:bodyPr lIns="96635" tIns="48304" rIns="96635" bIns="48304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lIns="96635" tIns="48304" rIns="96635" bIns="48304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6861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/>
        </p:nvSpPr>
        <p:spPr>
          <a:xfrm>
            <a:off x="4143587" y="9119471"/>
            <a:ext cx="3169918" cy="480060"/>
          </a:xfrm>
          <a:prstGeom prst="rect">
            <a:avLst/>
          </a:prstGeom>
          <a:noFill/>
          <a:ln>
            <a:noFill/>
          </a:ln>
        </p:spPr>
        <p:txBody>
          <a:bodyPr lIns="96635" tIns="48304" rIns="96635" bIns="48304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lIns="96635" tIns="48304" rIns="96635" bIns="48304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1651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/>
        </p:nvSpPr>
        <p:spPr>
          <a:xfrm>
            <a:off x="4143587" y="9119471"/>
            <a:ext cx="3169918" cy="480060"/>
          </a:xfrm>
          <a:prstGeom prst="rect">
            <a:avLst/>
          </a:prstGeom>
          <a:noFill/>
          <a:ln>
            <a:noFill/>
          </a:ln>
        </p:spPr>
        <p:txBody>
          <a:bodyPr lIns="96635" tIns="48304" rIns="96635" bIns="48304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lIns="96635" tIns="48304" rIns="96635" bIns="48304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3904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4143587" y="9119471"/>
            <a:ext cx="3169918" cy="480060"/>
          </a:xfrm>
          <a:prstGeom prst="rect">
            <a:avLst/>
          </a:prstGeom>
          <a:noFill/>
          <a:ln>
            <a:noFill/>
          </a:ln>
        </p:spPr>
        <p:txBody>
          <a:bodyPr lIns="96635" tIns="48304" rIns="96635" bIns="48304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lIns="96635" tIns="48304" rIns="96635" bIns="48304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9881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4143587" y="9119471"/>
            <a:ext cx="3169918" cy="480060"/>
          </a:xfrm>
          <a:prstGeom prst="rect">
            <a:avLst/>
          </a:prstGeom>
          <a:noFill/>
          <a:ln>
            <a:noFill/>
          </a:ln>
        </p:spPr>
        <p:txBody>
          <a:bodyPr lIns="96635" tIns="48304" rIns="96635" bIns="48304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lIns="96635" tIns="48304" rIns="96635" bIns="48304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1130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4143587" y="9119471"/>
            <a:ext cx="3169918" cy="480060"/>
          </a:xfrm>
          <a:prstGeom prst="rect">
            <a:avLst/>
          </a:prstGeom>
          <a:noFill/>
          <a:ln>
            <a:noFill/>
          </a:ln>
        </p:spPr>
        <p:txBody>
          <a:bodyPr lIns="96635" tIns="48304" rIns="96635" bIns="48304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lIns="96635" tIns="48304" rIns="96635" bIns="48304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0376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4143587" y="9119471"/>
            <a:ext cx="3169918" cy="480060"/>
          </a:xfrm>
          <a:prstGeom prst="rect">
            <a:avLst/>
          </a:prstGeom>
          <a:noFill/>
          <a:ln>
            <a:noFill/>
          </a:ln>
        </p:spPr>
        <p:txBody>
          <a:bodyPr lIns="96635" tIns="48304" rIns="96635" bIns="48304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lIns="96635" tIns="48304" rIns="96635" bIns="48304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89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5261460"/>
            <a:ext cx="7772400" cy="76352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4192525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45811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0" y="1901950"/>
            <a:ext cx="7329840" cy="3970329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7016195" cy="4581150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40" y="1291130"/>
            <a:ext cx="8076895" cy="61082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90195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531813"/>
            <a:ext cx="4040188" cy="303505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90195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31813"/>
            <a:ext cx="4041775" cy="303505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Day 2:  Primary Pollutants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Felix Titling" panose="04060505060202020A04" pitchFamily="82" charset="0"/>
              </a:rPr>
              <a:t>Air Pollution</a:t>
            </a:r>
            <a:endParaRPr lang="en-US" sz="5400" b="1" dirty="0">
              <a:latin typeface="Felix Titling" panose="04060505060202020A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uman sources of vo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560" y="2360064"/>
            <a:ext cx="5003937" cy="452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1245251" y="374900"/>
            <a:ext cx="7450154" cy="4907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 algn="l"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" sz="4000" dirty="0">
                <a:solidFill>
                  <a:schemeClr val="accent1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Major</a:t>
            </a:r>
            <a:r>
              <a:rPr lang="en" b="0" dirty="0">
                <a:solidFill>
                  <a:schemeClr val="accent1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 Primary</a:t>
            </a:r>
            <a:r>
              <a:rPr lang="en" sz="4000" dirty="0">
                <a:solidFill>
                  <a:schemeClr val="accent1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 </a:t>
            </a:r>
            <a:r>
              <a:rPr lang="en" sz="4000" dirty="0" smtClean="0">
                <a:solidFill>
                  <a:schemeClr val="accent1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Pollutants:  VOCs</a:t>
            </a:r>
            <a:endParaRPr lang="en" sz="4000" dirty="0">
              <a:solidFill>
                <a:schemeClr val="accent1"/>
              </a:solidFill>
              <a:latin typeface="HP Simplified" panose="020B0606020204020204" pitchFamily="34" charset="0"/>
              <a:ea typeface="Questrial"/>
              <a:cs typeface="Questrial"/>
              <a:sym typeface="Questrial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113884" y="1213462"/>
            <a:ext cx="4791835" cy="26312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indent="-27940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 b="1" i="1" dirty="0">
                <a:solidFill>
                  <a:schemeClr val="hlink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Volatile organic compounds (VOCs)</a:t>
            </a:r>
            <a:r>
              <a:rPr lang="en" sz="2200" dirty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:</a:t>
            </a:r>
          </a:p>
          <a:p>
            <a:pPr marL="639762" lvl="1" indent="-284162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000" dirty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Most are hydorcarbons emitted by the le</a:t>
            </a:r>
            <a:r>
              <a:rPr lang="en" sz="2000" dirty="0"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aves</a:t>
            </a:r>
            <a:r>
              <a:rPr lang="en" sz="2000" dirty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 of many plants and methane.</a:t>
            </a:r>
          </a:p>
          <a:p>
            <a:pPr marL="639762" lvl="1" indent="-284162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000" dirty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About two thirds of global methane emissions comes from human </a:t>
            </a:r>
            <a:r>
              <a:rPr lang="en" sz="2000" dirty="0" smtClean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sources such as burning of wood &amp; gas and personal care products such as perfume, hair spray, paints, cleaning agents</a:t>
            </a:r>
            <a:endParaRPr lang="en" sz="2000" dirty="0">
              <a:solidFill>
                <a:schemeClr val="dk2"/>
              </a:solidFill>
              <a:latin typeface="HP Simplified" panose="020B0606020204020204" pitchFamily="34" charset="0"/>
              <a:ea typeface="Questrial"/>
              <a:cs typeface="Questrial"/>
              <a:sym typeface="Questrial"/>
            </a:endParaRPr>
          </a:p>
          <a:p>
            <a:pPr marL="639762" lvl="1" indent="-284162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000" dirty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Other VOCs include industrial solvents such as trichlorethylene (TCE), benzene, and vinyl chloride.</a:t>
            </a:r>
          </a:p>
          <a:p>
            <a:pPr marL="914400" lvl="2">
              <a:lnSpc>
                <a:spcPct val="90000"/>
              </a:lnSpc>
              <a:spcBef>
                <a:spcPts val="38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1900" dirty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Long-term exposure to benzene can cause </a:t>
            </a:r>
            <a:r>
              <a:rPr lang="en" sz="1900" b="1" u="sng" dirty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cancer, blood disorders, and immune system damage</a:t>
            </a:r>
            <a:r>
              <a:rPr lang="en" sz="1900" dirty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5226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670" y="3734410"/>
            <a:ext cx="4101799" cy="278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2055825" y="375410"/>
            <a:ext cx="7024799" cy="5807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 algn="l"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" sz="400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Major </a:t>
            </a:r>
            <a:r>
              <a:rPr lang="en" b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Primary</a:t>
            </a:r>
            <a:r>
              <a:rPr lang="en" sz="400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4000" dirty="0" smtClean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Pollutants:  Rn</a:t>
            </a:r>
            <a:endParaRPr lang="en" sz="4000"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1823310" y="1291130"/>
            <a:ext cx="6777000" cy="26312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indent="-279400">
              <a:spcBef>
                <a:spcPts val="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1" i="1" dirty="0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rPr>
              <a:t>Radon (Rn)</a:t>
            </a:r>
            <a:r>
              <a:rPr lang="en" sz="24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:</a:t>
            </a:r>
          </a:p>
          <a:p>
            <a:pPr marL="639762" lvl="1" indent="-284162">
              <a:spcBef>
                <a:spcPts val="44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Is a </a:t>
            </a:r>
            <a:r>
              <a:rPr lang="en" sz="2200" b="1" u="sng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naturally</a:t>
            </a:r>
            <a:r>
              <a:rPr lang="en" sz="22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occurring radioactive gas found in some types of soil and rock.</a:t>
            </a:r>
          </a:p>
          <a:p>
            <a:pPr marL="639762" lvl="1" indent="-284162">
              <a:spcBef>
                <a:spcPts val="44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It can seep into homes (</a:t>
            </a:r>
            <a:r>
              <a:rPr lang="en" sz="2200" b="1" u="sng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basements</a:t>
            </a:r>
            <a:r>
              <a:rPr lang="en" sz="22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) and buildings sitting above such deposits.</a:t>
            </a:r>
          </a:p>
        </p:txBody>
      </p:sp>
    </p:spTree>
    <p:extLst>
      <p:ext uri="{BB962C8B-B14F-4D97-AF65-F5344CB8AC3E}">
        <p14:creationId xmlns:p14="http://schemas.microsoft.com/office/powerpoint/2010/main" val="331336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4" y="2665475"/>
            <a:ext cx="8352375" cy="36174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3310" y="680310"/>
            <a:ext cx="70244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Bell MT" panose="02020503060305020303" pitchFamily="18" charset="0"/>
              </a:rPr>
              <a:t>Copy this in your notes!</a:t>
            </a:r>
            <a:endParaRPr lang="en-US" sz="6000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8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2739540" y="833015"/>
            <a:ext cx="7024799" cy="8574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 algn="l"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" sz="4200" dirty="0">
                <a:solidFill>
                  <a:schemeClr val="accent1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Primary Pollutants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2128720" y="1834425"/>
            <a:ext cx="6777000" cy="26312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indent="-27940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dirty="0"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Pollutants put </a:t>
            </a:r>
            <a:r>
              <a:rPr lang="en" u="sng" dirty="0"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directly</a:t>
            </a:r>
            <a:r>
              <a:rPr lang="en" dirty="0"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 into the air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dirty="0">
              <a:latin typeface="HP Simplified" panose="020B0606020204020204" pitchFamily="34" charset="0"/>
              <a:ea typeface="Questrial"/>
              <a:cs typeface="Questrial"/>
              <a:sym typeface="Questrial"/>
            </a:endParaRPr>
          </a:p>
          <a:p>
            <a:pPr indent="-27940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3200" dirty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Causes of Primary Pollutants – </a:t>
            </a:r>
            <a:r>
              <a:rPr lang="en" sz="2400" dirty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factories, cars, wind and soil, volcanoes, forest fires, pollen, decaying plants, salt particles from the sea, and refrigerants.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97893" y="3150075"/>
            <a:ext cx="1098645" cy="955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30" y="4463403"/>
            <a:ext cx="420052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05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965" y="1316256"/>
            <a:ext cx="7832542" cy="365724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655770" y="156776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 algn="l"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" sz="4000" dirty="0">
                <a:solidFill>
                  <a:schemeClr val="accent1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AIR POLLUTION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754375" y="5427525"/>
            <a:ext cx="7769099" cy="6701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indent="-279400">
              <a:lnSpc>
                <a:spcPct val="75000"/>
              </a:lnSpc>
              <a:spcBef>
                <a:spcPts val="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600" dirty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Some primary air pollutants may react with one another or with other chemicals in the air to form </a:t>
            </a:r>
            <a:r>
              <a:rPr lang="en" sz="2600" u="sng" dirty="0">
                <a:solidFill>
                  <a:srgbClr val="FF0000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secondary air pollutants</a:t>
            </a:r>
            <a:r>
              <a:rPr lang="en" sz="2600" dirty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4229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carbon monox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189" y="840648"/>
            <a:ext cx="3968625" cy="220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976015" y="241849"/>
            <a:ext cx="7024799" cy="5987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 algn="l"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" sz="400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Major </a:t>
            </a:r>
            <a:r>
              <a:rPr lang="en" b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Primary</a:t>
            </a:r>
            <a:r>
              <a:rPr lang="en" sz="400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4000" dirty="0" smtClean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Pollutants:CO</a:t>
            </a:r>
            <a:r>
              <a:rPr lang="en" sz="4000" baseline="-25000" dirty="0" smtClean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endParaRPr lang="en" sz="4000" baseline="-25000"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00551" y="2364774"/>
            <a:ext cx="8594484" cy="442373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indent="-279400">
              <a:spcBef>
                <a:spcPts val="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1" i="1" dirty="0">
                <a:solidFill>
                  <a:schemeClr val="hlink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Carbon oxides</a:t>
            </a:r>
            <a:r>
              <a:rPr lang="en" sz="2400" dirty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:  </a:t>
            </a:r>
          </a:p>
          <a:p>
            <a:pPr marL="639762" lvl="1" indent="-284162">
              <a:spcBef>
                <a:spcPts val="44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 dirty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Carbon monoxide (CO) is a highly toxic gas that forms during the incomplete combustion of carbon-containing materials</a:t>
            </a:r>
            <a:r>
              <a:rPr lang="en" sz="2200" dirty="0" smtClean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.</a:t>
            </a:r>
          </a:p>
          <a:p>
            <a:pPr marL="639762" lvl="1" indent="-284162">
              <a:spcBef>
                <a:spcPts val="44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 dirty="0" smtClean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Causes:  Incomplete combustion of gasoline &amp; natural gas</a:t>
            </a:r>
            <a:endParaRPr lang="en" sz="2200" dirty="0">
              <a:solidFill>
                <a:schemeClr val="dk2"/>
              </a:solidFill>
              <a:latin typeface="HP Simplified" panose="020B0606020204020204" pitchFamily="34" charset="0"/>
              <a:ea typeface="Questrial"/>
              <a:cs typeface="Questrial"/>
              <a:sym typeface="Questrial"/>
            </a:endParaRPr>
          </a:p>
          <a:p>
            <a:pPr marL="639762" lvl="1" indent="-284162">
              <a:spcBef>
                <a:spcPts val="44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 dirty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93% of carbon dioxide (CO</a:t>
            </a:r>
            <a:r>
              <a:rPr lang="en" sz="2200" baseline="-25000" dirty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2</a:t>
            </a:r>
            <a:r>
              <a:rPr lang="en" sz="2200" dirty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) in the troposphere occurs as a result of the </a:t>
            </a:r>
            <a:r>
              <a:rPr lang="en" sz="2200" b="1" u="sng" dirty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carbon cycle</a:t>
            </a:r>
            <a:r>
              <a:rPr lang="en" sz="2200" dirty="0" smtClean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.</a:t>
            </a:r>
          </a:p>
          <a:p>
            <a:pPr marL="639762" lvl="1" indent="-284162">
              <a:spcBef>
                <a:spcPts val="44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 dirty="0" smtClean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Causes:  Burning of fossil fuels such as coal</a:t>
            </a:r>
            <a:endParaRPr lang="en" sz="2200" dirty="0">
              <a:solidFill>
                <a:schemeClr val="dk2"/>
              </a:solidFill>
              <a:latin typeface="HP Simplified" panose="020B0606020204020204" pitchFamily="34" charset="0"/>
              <a:ea typeface="Questrial"/>
              <a:cs typeface="Questrial"/>
              <a:sym typeface="Questrial"/>
            </a:endParaRPr>
          </a:p>
          <a:p>
            <a:pPr marL="639762" lvl="1" indent="-284162">
              <a:spcBef>
                <a:spcPts val="44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 b="1" u="sng" dirty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7%</a:t>
            </a:r>
            <a:r>
              <a:rPr lang="en" sz="2200" dirty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 of CO</a:t>
            </a:r>
            <a:r>
              <a:rPr lang="en" sz="2200" baseline="-25000" dirty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2</a:t>
            </a:r>
            <a:r>
              <a:rPr lang="en" sz="2200" dirty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 in the troposphere occurs as a result of human activities </a:t>
            </a:r>
          </a:p>
          <a:p>
            <a:pPr marL="914400" lvl="2">
              <a:spcBef>
                <a:spcPts val="40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000" u="sng" dirty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It is not regulated as a pollutant under the U.S. Clean Air Act</a:t>
            </a:r>
            <a:r>
              <a:rPr lang="en" sz="2000" i="1" dirty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6022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41" dur="2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45" dur="2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49" dur="2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53" dur="2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carbon monox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0" y="374900"/>
            <a:ext cx="8125979" cy="612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86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976015" y="225037"/>
            <a:ext cx="7024799" cy="5577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 algn="l"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" sz="400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Major </a:t>
            </a:r>
            <a:r>
              <a:rPr lang="en" b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Primary</a:t>
            </a:r>
            <a:r>
              <a:rPr lang="en" sz="400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4000" dirty="0" smtClean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Pollutants:  NO</a:t>
            </a:r>
            <a:r>
              <a:rPr lang="en" sz="4000" baseline="-25000" dirty="0" smtClean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x</a:t>
            </a:r>
            <a:endParaRPr lang="en" sz="4000" baseline="-25000"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210658" y="3372108"/>
            <a:ext cx="8790156" cy="33920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indent="-279400">
              <a:spcBef>
                <a:spcPts val="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1" i="1" dirty="0">
                <a:solidFill>
                  <a:schemeClr val="hlink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Nitrogen oxides </a:t>
            </a:r>
            <a:r>
              <a:rPr lang="en" sz="2400" dirty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  </a:t>
            </a:r>
          </a:p>
          <a:p>
            <a:pPr marL="639762" lvl="1" indent="-284162">
              <a:spcBef>
                <a:spcPts val="40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dirty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Nitrogen oxide (</a:t>
            </a:r>
            <a:r>
              <a:rPr lang="en" sz="2400" dirty="0" smtClean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NO</a:t>
            </a:r>
            <a:r>
              <a:rPr lang="en" sz="2400" baseline="-25000" dirty="0" smtClean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x</a:t>
            </a:r>
            <a:r>
              <a:rPr lang="en" sz="2400" dirty="0" smtClean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) </a:t>
            </a:r>
            <a:r>
              <a:rPr lang="en" sz="2400" dirty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forms when nitrogen and oxygen gas in air react at the high-combustion temperatures in </a:t>
            </a:r>
            <a:r>
              <a:rPr lang="en" sz="2400" b="1" u="sng" dirty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automobile engines and coal-burning plants</a:t>
            </a:r>
            <a:r>
              <a:rPr lang="en" sz="2400" dirty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. </a:t>
            </a:r>
            <a:r>
              <a:rPr lang="en" sz="2400" dirty="0" smtClean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(cause)</a:t>
            </a:r>
          </a:p>
          <a:p>
            <a:pPr marL="639762" lvl="1" indent="-284162">
              <a:spcBef>
                <a:spcPts val="40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dirty="0" smtClean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NO</a:t>
            </a:r>
            <a:r>
              <a:rPr lang="en" sz="2400" baseline="-25000" dirty="0" smtClean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x</a:t>
            </a:r>
            <a:r>
              <a:rPr lang="en" sz="2400" dirty="0" smtClean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 </a:t>
            </a:r>
            <a:r>
              <a:rPr lang="en" sz="2400" dirty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can also form from </a:t>
            </a:r>
            <a:r>
              <a:rPr lang="en" sz="2400" dirty="0"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lightning</a:t>
            </a:r>
            <a:r>
              <a:rPr lang="en" sz="2400" dirty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 and certain soil bacteria.</a:t>
            </a:r>
          </a:p>
          <a:p>
            <a:pPr indent="914400">
              <a:spcBef>
                <a:spcPts val="380"/>
              </a:spcBef>
              <a:buNone/>
            </a:pPr>
            <a:endParaRPr sz="1900" baseline="-2500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indent="0">
              <a:spcBef>
                <a:spcPts val="0"/>
              </a:spcBef>
              <a:buSzPct val="25000"/>
              <a:buNone/>
            </a:pPr>
            <a:endParaRPr sz="1900" baseline="-2500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670" y="782737"/>
            <a:ext cx="1590274" cy="1097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658" y="5566870"/>
            <a:ext cx="3657600" cy="1152525"/>
          </a:xfrm>
          <a:prstGeom prst="rect">
            <a:avLst/>
          </a:prstGeom>
        </p:spPr>
      </p:pic>
      <p:pic>
        <p:nvPicPr>
          <p:cNvPr id="5124" name="Picture 4" descr="Image result for garth brooks thunder roll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446" y="782737"/>
            <a:ext cx="4626368" cy="260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43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4" dur="20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nitrogen ox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1183935"/>
            <a:ext cx="8551480" cy="513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08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1823310" y="446814"/>
            <a:ext cx="7024799" cy="5577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 algn="l"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" sz="400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Major </a:t>
            </a:r>
            <a:r>
              <a:rPr lang="en" b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Primary</a:t>
            </a:r>
            <a:r>
              <a:rPr lang="en" sz="400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4000" dirty="0" smtClean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Pollutants:  SO</a:t>
            </a:r>
            <a:r>
              <a:rPr lang="en" sz="4000" baseline="-25000" dirty="0" smtClean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endParaRPr lang="en" sz="4000" baseline="-25000"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2071109" y="1118476"/>
            <a:ext cx="6777000" cy="26312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indent="-27940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 b="1" i="1" dirty="0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rPr>
              <a:t>Sulfur dioxide (SO</a:t>
            </a:r>
            <a:r>
              <a:rPr lang="en" sz="2200" b="1" i="1" baseline="-25000" dirty="0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r>
              <a:rPr lang="en" sz="2200" b="1" i="1" dirty="0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rPr>
              <a:t>)</a:t>
            </a:r>
            <a:r>
              <a:rPr lang="en" sz="22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:</a:t>
            </a:r>
          </a:p>
          <a:p>
            <a:pPr marL="639762" lvl="1" indent="-284162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0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About one-third of SO</a:t>
            </a:r>
            <a:r>
              <a:rPr lang="en" sz="2000" baseline="-250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r>
              <a:rPr lang="en" sz="20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in the troposphere occurs </a:t>
            </a:r>
            <a:r>
              <a:rPr lang="en" sz="2000" u="sng" dirty="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naturally</a:t>
            </a:r>
            <a:r>
              <a:rPr lang="en" sz="20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through the sulfur cycle.</a:t>
            </a:r>
          </a:p>
          <a:p>
            <a:pPr marL="639762" lvl="1" indent="-284162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0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Two-thirds come from human sources, mostly combustion (S+ O</a:t>
            </a:r>
            <a:r>
              <a:rPr lang="en" sz="2000" baseline="-250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r>
              <a:rPr lang="en" sz="20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→ SO</a:t>
            </a:r>
            <a:r>
              <a:rPr lang="en" sz="2000" baseline="-250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r>
              <a:rPr lang="en" sz="20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) of sulfur-containing </a:t>
            </a:r>
            <a:r>
              <a:rPr lang="en" sz="2000" u="sng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coal </a:t>
            </a:r>
            <a:r>
              <a:rPr lang="en" sz="20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and from oil refining and smelting of sulfide ores. </a:t>
            </a:r>
          </a:p>
          <a:p>
            <a:pPr marL="0" indent="0">
              <a:lnSpc>
                <a:spcPct val="90000"/>
              </a:lnSpc>
              <a:spcBef>
                <a:spcPts val="400"/>
              </a:spcBef>
              <a:buNone/>
            </a:pPr>
            <a:endParaRPr dirty="0"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7409" y="3581705"/>
            <a:ext cx="3817625" cy="2533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671" y="3581706"/>
            <a:ext cx="3541458" cy="2403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3183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pm 2.5 pm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3590"/>
            <a:ext cx="5350550" cy="373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1621931" y="222195"/>
            <a:ext cx="7225809" cy="5583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 algn="l"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" sz="4000" dirty="0">
                <a:solidFill>
                  <a:schemeClr val="accent1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Major </a:t>
            </a:r>
            <a:r>
              <a:rPr lang="en" b="0" dirty="0">
                <a:solidFill>
                  <a:schemeClr val="accent1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Primary</a:t>
            </a:r>
            <a:r>
              <a:rPr lang="en" sz="4000" dirty="0">
                <a:solidFill>
                  <a:schemeClr val="accent1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 </a:t>
            </a:r>
            <a:r>
              <a:rPr lang="en" sz="4000" dirty="0" smtClean="0">
                <a:solidFill>
                  <a:schemeClr val="accent1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Pollutants:  SPM</a:t>
            </a:r>
            <a:endParaRPr lang="en" sz="4000" dirty="0">
              <a:solidFill>
                <a:schemeClr val="accent1"/>
              </a:solidFill>
              <a:latin typeface="HP Simplified" panose="020B0606020204020204" pitchFamily="34" charset="0"/>
              <a:ea typeface="Questrial"/>
              <a:cs typeface="Questrial"/>
              <a:sym typeface="Questrial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1517900" y="680310"/>
            <a:ext cx="7482545" cy="26312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indent="-279400">
              <a:spcBef>
                <a:spcPts val="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 b="1" i="1" dirty="0">
                <a:solidFill>
                  <a:schemeClr val="hlink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Suspended particulate matter (SPM)</a:t>
            </a:r>
            <a:r>
              <a:rPr lang="en" sz="2200" dirty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:</a:t>
            </a:r>
          </a:p>
          <a:p>
            <a:pPr marL="639762" lvl="1" indent="-284162">
              <a:spcBef>
                <a:spcPts val="40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000" dirty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Consists of a variety of solid particles and liquid droplets small and light enough to remain suspended in the air.</a:t>
            </a:r>
          </a:p>
          <a:p>
            <a:pPr marL="639762" lvl="1" indent="-284162">
              <a:spcBef>
                <a:spcPts val="40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000" dirty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The most harmful forms of SPM are fine particles (</a:t>
            </a:r>
            <a:r>
              <a:rPr lang="en" sz="2000" b="1" u="sng" dirty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PM-10</a:t>
            </a:r>
            <a:r>
              <a:rPr lang="en" sz="2000" dirty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, with an average diameter &lt; 10 micrometers) and ultrafine particles  (</a:t>
            </a:r>
            <a:r>
              <a:rPr lang="en" sz="2000" b="1" u="sng" dirty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PM-2.5</a:t>
            </a:r>
            <a:r>
              <a:rPr lang="en" sz="2000" dirty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).</a:t>
            </a:r>
          </a:p>
          <a:p>
            <a:pPr marL="639762" lvl="1" indent="-284162">
              <a:spcBef>
                <a:spcPts val="40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000" dirty="0">
                <a:solidFill>
                  <a:schemeClr val="dk2"/>
                </a:solidFill>
                <a:latin typeface="HP Simplified" panose="020B0606020204020204" pitchFamily="34" charset="0"/>
                <a:ea typeface="Questrial"/>
                <a:cs typeface="Questrial"/>
                <a:sym typeface="Questrial"/>
              </a:rPr>
              <a:t>According to the EPA, SPM is responsible for about 60,000 premature deaths a year in the U.S.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9232" y="3581705"/>
            <a:ext cx="3809555" cy="2469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0696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1981</TotalTime>
  <Words>481</Words>
  <Application>Microsoft Office PowerPoint</Application>
  <PresentationFormat>On-screen Show (4:3)</PresentationFormat>
  <Paragraphs>47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Bell MT</vt:lpstr>
      <vt:lpstr>Calibri</vt:lpstr>
      <vt:lpstr>Felix Titling</vt:lpstr>
      <vt:lpstr>HP Simplified</vt:lpstr>
      <vt:lpstr>Noto Symbol</vt:lpstr>
      <vt:lpstr>Questrial</vt:lpstr>
      <vt:lpstr>Times New Roman</vt:lpstr>
      <vt:lpstr>Office Theme</vt:lpstr>
      <vt:lpstr>Day 2:  Primary Pollutants</vt:lpstr>
      <vt:lpstr>Primary Pollutants</vt:lpstr>
      <vt:lpstr>AIR POLLUTION</vt:lpstr>
      <vt:lpstr>Major Primary Pollutants:CO2</vt:lpstr>
      <vt:lpstr>PowerPoint Presentation</vt:lpstr>
      <vt:lpstr>Major Primary Pollutants:  NOx</vt:lpstr>
      <vt:lpstr>PowerPoint Presentation</vt:lpstr>
      <vt:lpstr>Major Primary Pollutants:  SO2</vt:lpstr>
      <vt:lpstr>Major Primary Pollutants:  SPM</vt:lpstr>
      <vt:lpstr>Major Primary Pollutants:  VOCs</vt:lpstr>
      <vt:lpstr>Major Primary Pollutants:  Rn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Collier, Randi</cp:lastModifiedBy>
  <cp:revision>53</cp:revision>
  <cp:lastPrinted>2018-02-28T12:25:33Z</cp:lastPrinted>
  <dcterms:created xsi:type="dcterms:W3CDTF">2013-08-21T19:17:07Z</dcterms:created>
  <dcterms:modified xsi:type="dcterms:W3CDTF">2020-03-11T19:24:19Z</dcterms:modified>
</cp:coreProperties>
</file>