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90" r:id="rId4"/>
    <p:sldId id="275" r:id="rId5"/>
    <p:sldId id="276" r:id="rId6"/>
    <p:sldId id="277" r:id="rId7"/>
    <p:sldId id="28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1FF9B"/>
    <a:srgbClr val="FFE0A3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2CB5829E-2A69-4555-8671-B3F9040529D0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D2AF5FEC-4BE9-47E1-8F97-E3129DE4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45F77672-DD61-4149-9196-55276119ED6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1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03E966C9-C176-46E9-8DFB-95E825C6A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79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66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5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88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74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20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14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42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93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82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72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14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38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07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90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Pollutants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Felix Titling" panose="04060505060202020A04" pitchFamily="82" charset="0"/>
              </a:rPr>
              <a:t>Air Pollution</a:t>
            </a:r>
            <a:endParaRPr lang="en-US" sz="5400" b="1" dirty="0"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1522809"/>
            <a:ext cx="8964612" cy="381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620001" y="5762625"/>
            <a:ext cx="1419225" cy="233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19-8</a:t>
            </a:r>
          </a:p>
        </p:txBody>
      </p:sp>
    </p:spTree>
    <p:extLst>
      <p:ext uri="{BB962C8B-B14F-4D97-AF65-F5344CB8AC3E}">
        <p14:creationId xmlns:p14="http://schemas.microsoft.com/office/powerpoint/2010/main" val="12900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70605" y="69490"/>
            <a:ext cx="7329840" cy="30396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Air pollution is one of several interacting stresses that can damage, weaken, or kill trees and pollute surface and groundwater.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7167985" y="1355960"/>
            <a:ext cx="1419225" cy="233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19-9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1" y="2285999"/>
            <a:ext cx="7856529" cy="434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8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81425" y="833015"/>
            <a:ext cx="7024686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Air Quality is better in US; EPA estimates since 1970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7900" y="2207360"/>
            <a:ext cx="8305799" cy="35671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Particulate Matter (PM)- down 78%</a:t>
            </a:r>
          </a:p>
          <a:p>
            <a:pPr marL="457200" indent="-4572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Carbon Dioxide (CO</a:t>
            </a:r>
            <a:r>
              <a:rPr lang="en" sz="2400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)- down 23%</a:t>
            </a:r>
          </a:p>
          <a:p>
            <a:pPr marL="457200" indent="-4572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Nitrogen Dioxide (NO</a:t>
            </a:r>
            <a:r>
              <a:rPr lang="en" sz="2400" baseline="-25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)- </a:t>
            </a: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up 14%</a:t>
            </a:r>
          </a:p>
          <a:p>
            <a:pPr marL="457200" indent="-4572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Lead (Pb)- down 98%</a:t>
            </a:r>
          </a:p>
          <a:p>
            <a:pPr marL="457200" indent="-4572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Sulfur Dioxide (SO2)- down 32%</a:t>
            </a:r>
          </a:p>
          <a:p>
            <a:pPr marL="457200" indent="-457200">
              <a:spcBef>
                <a:spcPts val="480"/>
              </a:spcBef>
              <a:buClr>
                <a:schemeClr val="dk2"/>
              </a:buClr>
              <a:buSzPct val="25000"/>
              <a:buNone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Air quality is worse in developing countries:</a:t>
            </a:r>
          </a:p>
          <a:p>
            <a:pPr marL="457200" indent="-457200">
              <a:spcBef>
                <a:spcPts val="480"/>
              </a:spcBef>
              <a:buClr>
                <a:schemeClr val="dk2"/>
              </a:buClr>
              <a:buSzPct val="25000"/>
              <a:buNone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Mexico City &amp; Beijing: air exceeds WHO standards 350 days/year</a:t>
            </a:r>
          </a:p>
        </p:txBody>
      </p:sp>
    </p:spTree>
    <p:extLst>
      <p:ext uri="{BB962C8B-B14F-4D97-AF65-F5344CB8AC3E}">
        <p14:creationId xmlns:p14="http://schemas.microsoft.com/office/powerpoint/2010/main" val="21336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434130" y="374900"/>
            <a:ext cx="8763000" cy="111146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Factors Influencing Levels of </a:t>
            </a:r>
            <a:br>
              <a:rPr lang="en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Outdoor Air Pollution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062038" y="2406253"/>
            <a:ext cx="7769225" cy="286107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Outdoor air pollution can be reduced by: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settling out, precipitation, sea spray, winds, and chemical reactions. </a:t>
            </a:r>
          </a:p>
          <a:p>
            <a:pPr indent="-2794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Outdoor air pollution can be increased by: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urban buildings (slow wind dispersal of pollutants), mountains (promote temperature inversions), and high temperatures (promote photochemical reactions).</a:t>
            </a:r>
          </a:p>
        </p:txBody>
      </p:sp>
    </p:spTree>
    <p:extLst>
      <p:ext uri="{BB962C8B-B14F-4D97-AF65-F5344CB8AC3E}">
        <p14:creationId xmlns:p14="http://schemas.microsoft.com/office/powerpoint/2010/main" val="31942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1657350"/>
            <a:ext cx="8964612" cy="207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434130" y="157929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Temperature Inversions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62038" y="3657601"/>
            <a:ext cx="7769225" cy="16097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Cold, cloudy weather in a valley surrounded by mountains can trap air pollutants (left).</a:t>
            </a:r>
          </a:p>
          <a:p>
            <a:pPr indent="-2794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Areas with sunny climate, light winds, mountains on three sides and an ocean on the other (right) are susceptible to inversions.</a:t>
            </a:r>
          </a:p>
        </p:txBody>
      </p:sp>
    </p:spTree>
    <p:extLst>
      <p:ext uri="{BB962C8B-B14F-4D97-AF65-F5344CB8AC3E}">
        <p14:creationId xmlns:p14="http://schemas.microsoft.com/office/powerpoint/2010/main" val="16956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434130" y="374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INDOOR AIR POLLUTION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2228850"/>
            <a:ext cx="8734424" cy="39433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Indoor air pollution usually is a greater threat to human health than outdoor air pollution.</a:t>
            </a:r>
          </a:p>
          <a:p>
            <a:pPr indent="-27940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According to the EPA, the four most dangerous indoor air pollutants in developed countries are: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Tobacco smoke.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Formaldehyde.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Radioactive radon-222 gas.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Very small fine and ultrafine particles.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sz="22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6857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1" y="1335881"/>
            <a:ext cx="8153399" cy="466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457200" y="1600200"/>
            <a:ext cx="1300162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Chloroform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781800" y="3543300"/>
            <a:ext cx="1752600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Benzo-</a:t>
            </a:r>
            <a:r>
              <a:rPr lang="en" sz="1600" b="1">
                <a:solidFill>
                  <a:srgbClr val="000000"/>
                </a:solidFill>
                <a:latin typeface="Noto Symbol"/>
                <a:ea typeface="Noto Symbol"/>
                <a:cs typeface="Noto Symbol"/>
                <a:sym typeface="Noto Symbol"/>
              </a:rPr>
              <a:t>α</a:t>
            </a: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-pyrene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992936" y="2712243"/>
            <a:ext cx="1046162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Styrene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992937" y="4861321"/>
            <a:ext cx="1376361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Radon-222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548187" y="5600700"/>
            <a:ext cx="2068512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Methylene Chloride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410200" y="4861321"/>
            <a:ext cx="1143000" cy="442912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Tobacco Smoke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057400" y="5600700"/>
            <a:ext cx="2244724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57200" y="5086350"/>
            <a:ext cx="1108074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Asbestos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57200" y="2878931"/>
            <a:ext cx="1308100" cy="442912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 Oxides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57201" y="2190751"/>
            <a:ext cx="1536699" cy="395287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 1, 1-</a:t>
            </a:r>
          </a:p>
          <a:p>
            <a:pPr>
              <a:buClr>
                <a:srgbClr val="000000"/>
              </a:buClr>
              <a:buSzPct val="25000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Trichloroethane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1760536" y="1714501"/>
            <a:ext cx="1439862" cy="12572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156" name="Shape 156"/>
          <p:cNvCxnSpPr/>
          <p:nvPr/>
        </p:nvCxnSpPr>
        <p:spPr>
          <a:xfrm>
            <a:off x="1997076" y="2400300"/>
            <a:ext cx="533399" cy="571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157" name="Shape 157"/>
          <p:cNvCxnSpPr/>
          <p:nvPr/>
        </p:nvCxnSpPr>
        <p:spPr>
          <a:xfrm rot="10800000">
            <a:off x="1768474" y="3143249"/>
            <a:ext cx="3429000" cy="22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58" name="Shape 158"/>
          <p:cNvCxnSpPr/>
          <p:nvPr/>
        </p:nvCxnSpPr>
        <p:spPr>
          <a:xfrm rot="10800000">
            <a:off x="1768474" y="3143249"/>
            <a:ext cx="4495800" cy="9715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59" name="Shape 159"/>
          <p:cNvCxnSpPr/>
          <p:nvPr/>
        </p:nvCxnSpPr>
        <p:spPr>
          <a:xfrm rot="10800000" flipH="1">
            <a:off x="1828800" y="4286249"/>
            <a:ext cx="762000" cy="571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oval" w="sm" len="sm"/>
          </a:ln>
        </p:spPr>
      </p:cxnSp>
      <p:sp>
        <p:nvSpPr>
          <p:cNvPr id="160" name="Shape 160"/>
          <p:cNvSpPr txBox="1"/>
          <p:nvPr/>
        </p:nvSpPr>
        <p:spPr>
          <a:xfrm>
            <a:off x="457201" y="4229100"/>
            <a:ext cx="1346199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Particulates</a:t>
            </a:r>
          </a:p>
        </p:txBody>
      </p:sp>
      <p:cxnSp>
        <p:nvCxnSpPr>
          <p:cNvPr id="161" name="Shape 161"/>
          <p:cNvCxnSpPr/>
          <p:nvPr/>
        </p:nvCxnSpPr>
        <p:spPr>
          <a:xfrm rot="10800000">
            <a:off x="1828801" y="4343399"/>
            <a:ext cx="1676399" cy="571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2" name="Shape 162"/>
          <p:cNvCxnSpPr/>
          <p:nvPr/>
        </p:nvCxnSpPr>
        <p:spPr>
          <a:xfrm flipH="1">
            <a:off x="1574801" y="4680346"/>
            <a:ext cx="863599" cy="47029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 flipH="1">
            <a:off x="1563687" y="4485084"/>
            <a:ext cx="1600199" cy="7429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2667001" y="5314950"/>
            <a:ext cx="76199" cy="2857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5" name="Shape 165"/>
          <p:cNvCxnSpPr/>
          <p:nvPr/>
        </p:nvCxnSpPr>
        <p:spPr>
          <a:xfrm flipH="1">
            <a:off x="2895601" y="3429000"/>
            <a:ext cx="2133599" cy="2171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 flipH="1">
            <a:off x="3276599" y="4229101"/>
            <a:ext cx="3048000" cy="13715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>
            <a:off x="4648200" y="5314950"/>
            <a:ext cx="228600" cy="2857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8" name="Shape 168"/>
          <p:cNvCxnSpPr/>
          <p:nvPr/>
        </p:nvCxnSpPr>
        <p:spPr>
          <a:xfrm>
            <a:off x="4648201" y="4229101"/>
            <a:ext cx="838199" cy="6286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69" name="Shape 169"/>
          <p:cNvCxnSpPr/>
          <p:nvPr/>
        </p:nvCxnSpPr>
        <p:spPr>
          <a:xfrm rot="10800000" flipH="1">
            <a:off x="6477001" y="3817143"/>
            <a:ext cx="533399" cy="2857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 rot="10800000" flipH="1">
            <a:off x="4665663" y="3714749"/>
            <a:ext cx="2116137" cy="48220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 rot="10800000" flipH="1">
            <a:off x="6324600" y="2971799"/>
            <a:ext cx="762000" cy="571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 rot="10800000" flipH="1">
            <a:off x="5486400" y="2057399"/>
            <a:ext cx="1752600" cy="1828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cxnSp>
        <p:nvCxnSpPr>
          <p:cNvPr id="173" name="Shape 173"/>
          <p:cNvCxnSpPr/>
          <p:nvPr/>
        </p:nvCxnSpPr>
        <p:spPr>
          <a:xfrm rot="10800000" flipH="1">
            <a:off x="4953001" y="2114551"/>
            <a:ext cx="2209799" cy="16001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sp>
        <p:nvSpPr>
          <p:cNvPr id="174" name="Shape 174"/>
          <p:cNvSpPr txBox="1"/>
          <p:nvPr/>
        </p:nvSpPr>
        <p:spPr>
          <a:xfrm>
            <a:off x="6992936" y="1860946"/>
            <a:ext cx="1617662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Formaldehyde</a:t>
            </a:r>
          </a:p>
        </p:txBody>
      </p:sp>
      <p:cxnSp>
        <p:nvCxnSpPr>
          <p:cNvPr id="175" name="Shape 175"/>
          <p:cNvCxnSpPr/>
          <p:nvPr/>
        </p:nvCxnSpPr>
        <p:spPr>
          <a:xfrm rot="10800000" flipH="1">
            <a:off x="4876801" y="2114549"/>
            <a:ext cx="152399" cy="8572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sp>
        <p:nvSpPr>
          <p:cNvPr id="176" name="Shape 176"/>
          <p:cNvSpPr txBox="1"/>
          <p:nvPr/>
        </p:nvSpPr>
        <p:spPr>
          <a:xfrm>
            <a:off x="4114801" y="1860946"/>
            <a:ext cx="2463799" cy="259556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Tetrachloroethylene</a:t>
            </a:r>
          </a:p>
        </p:txBody>
      </p:sp>
      <p:cxnSp>
        <p:nvCxnSpPr>
          <p:cNvPr id="177" name="Shape 177"/>
          <p:cNvCxnSpPr/>
          <p:nvPr/>
        </p:nvCxnSpPr>
        <p:spPr>
          <a:xfrm rot="10800000">
            <a:off x="3200401" y="1714501"/>
            <a:ext cx="1600199" cy="12001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8" name="Shape 178"/>
          <p:cNvCxnSpPr/>
          <p:nvPr/>
        </p:nvCxnSpPr>
        <p:spPr>
          <a:xfrm rot="10800000">
            <a:off x="3048001" y="1714499"/>
            <a:ext cx="990599" cy="13144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oval" w="sm" len="sm"/>
            <a:tailEnd type="non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2209800" y="1485901"/>
            <a:ext cx="2362200" cy="235743"/>
          </a:xfrm>
          <a:prstGeom prst="rect">
            <a:avLst/>
          </a:prstGeom>
          <a:solidFill>
            <a:srgbClr val="FFFDD6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Para-dichlorobenzene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564436" y="5779293"/>
            <a:ext cx="1579562" cy="221456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Fig. 19-11, p. 453</a:t>
            </a:r>
          </a:p>
        </p:txBody>
      </p:sp>
    </p:spTree>
    <p:extLst>
      <p:ext uri="{BB962C8B-B14F-4D97-AF65-F5344CB8AC3E}">
        <p14:creationId xmlns:p14="http://schemas.microsoft.com/office/powerpoint/2010/main" val="16228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228851"/>
            <a:ext cx="3384550" cy="238958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586835" y="374900"/>
            <a:ext cx="7024799" cy="670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INDOOR AIR POLLUTION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451350" y="2182415"/>
            <a:ext cx="4379912" cy="308490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Household dust mites that feed on human skin and dust, live in materials such as bedding and furniture fabrics.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Can cause asthma attacks and allergic reactions in some people.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543800" y="5762625"/>
            <a:ext cx="1495424" cy="233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19-12</a:t>
            </a:r>
          </a:p>
        </p:txBody>
      </p:sp>
    </p:spTree>
    <p:extLst>
      <p:ext uri="{BB962C8B-B14F-4D97-AF65-F5344CB8AC3E}">
        <p14:creationId xmlns:p14="http://schemas.microsoft.com/office/powerpoint/2010/main" val="3182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1" y="1600200"/>
            <a:ext cx="4700587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670605" y="222195"/>
            <a:ext cx="8763000" cy="8548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Case Study: Radioactive Radon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5645150" y="2171700"/>
            <a:ext cx="3498850" cy="308490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Radon-222, a radioactive gas found in some soils and rocks, can seep into some houses and increase the risk of lung cancer.</a:t>
            </a:r>
          </a:p>
        </p:txBody>
      </p:sp>
    </p:spTree>
    <p:extLst>
      <p:ext uri="{BB962C8B-B14F-4D97-AF65-F5344CB8AC3E}">
        <p14:creationId xmlns:p14="http://schemas.microsoft.com/office/powerpoint/2010/main" val="30306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ir quality china since co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222195"/>
            <a:ext cx="7475295" cy="57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892245" y="374900"/>
            <a:ext cx="8763000" cy="634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b="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Industrial Smog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670606" y="1219252"/>
            <a:ext cx="7024430" cy="14438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Industrial smog is a mixture of sulfur dioxide, droplets of sulfuric acid, and a variety of suspended solid particles emitted mostly by burning coal.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96260" y="3887115"/>
            <a:ext cx="1679755" cy="1527050"/>
          </a:xfrm>
          <a:prstGeom prst="wedgeEllipseCallout">
            <a:avLst>
              <a:gd name="adj1" fmla="val 64486"/>
              <a:gd name="adj2" fmla="val -32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Southern California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70" y="3123590"/>
            <a:ext cx="5488230" cy="3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ustrial smog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74901"/>
            <a:ext cx="8888272" cy="666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434130" y="244675"/>
            <a:ext cx="8763000" cy="12632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Sunlight plus Cars Equals Photochemical Smog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09576" y="4286250"/>
            <a:ext cx="8734499" cy="1714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Photochemical smog is a mixture of air pollutants formed by the reaction of nitrogen oxides and </a:t>
            </a:r>
            <a:r>
              <a:rPr lang="en" sz="2400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volatile organic compounds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under the influence of </a:t>
            </a: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sunlight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and </a:t>
            </a:r>
            <a:r>
              <a:rPr lang="en" sz="2400" b="1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heat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2228850"/>
            <a:ext cx="8915400" cy="187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3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71826" y="374900"/>
            <a:ext cx="8763000" cy="12632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Sunlight plus Cars Equals Photochemical Smog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96260" y="3887115"/>
            <a:ext cx="1679755" cy="1527050"/>
          </a:xfrm>
          <a:prstGeom prst="wedgeEllipseCallout">
            <a:avLst>
              <a:gd name="adj1" fmla="val 64486"/>
              <a:gd name="adj2" fmla="val -32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Atlanta, GA:  taken from high point near campus of Emory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26" y="2218422"/>
            <a:ext cx="5946345" cy="33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434130" y="374900"/>
            <a:ext cx="7024799" cy="6146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ACID DEPOSITION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877410" y="989599"/>
            <a:ext cx="4196252" cy="26312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Sulfur dioxides, nitrogen oxides, and particulates can react in the atmosphere to produce acidic chemicals that can travel long distances before returning to the earth’s surface.</a:t>
            </a:r>
          </a:p>
          <a:p>
            <a:pPr marL="639762" lvl="1" indent="-284162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Tall smokestacks reduce local air pollution but can increase regional air pollution.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413662"/>
            <a:ext cx="5101417" cy="36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8" y="1924050"/>
            <a:ext cx="9422620" cy="4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1" y="1600201"/>
            <a:ext cx="6921499" cy="331708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066801" y="4972051"/>
            <a:ext cx="7769225" cy="67032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pH measurements in relation to major coal-burning and industrial plants.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620001" y="5762625"/>
            <a:ext cx="1419225" cy="233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19-7</a:t>
            </a:r>
          </a:p>
        </p:txBody>
      </p:sp>
    </p:spTree>
    <p:extLst>
      <p:ext uri="{BB962C8B-B14F-4D97-AF65-F5344CB8AC3E}">
        <p14:creationId xmlns:p14="http://schemas.microsoft.com/office/powerpoint/2010/main" val="8161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586835" y="374900"/>
            <a:ext cx="7024686" cy="85725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ACID DEPOSITION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182820" y="1901950"/>
            <a:ext cx="3817625" cy="38176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Acid deposition contributes to chronic respiratory disease and can leach toxic metals (such as lead and mercury) from soils and rocks into acidic lakes used as sources for drinking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2182805"/>
            <a:ext cx="3512215" cy="40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543</Words>
  <Application>Microsoft Office PowerPoint</Application>
  <PresentationFormat>On-screen Show (4:3)</PresentationFormat>
  <Paragraphs>78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Felix Titling</vt:lpstr>
      <vt:lpstr>Noto Symbol</vt:lpstr>
      <vt:lpstr>Questrial</vt:lpstr>
      <vt:lpstr>Times New Roman</vt:lpstr>
      <vt:lpstr>Office Theme</vt:lpstr>
      <vt:lpstr>Secondary Pollutants</vt:lpstr>
      <vt:lpstr>Industrial Smog</vt:lpstr>
      <vt:lpstr>PowerPoint Presentation</vt:lpstr>
      <vt:lpstr>Sunlight plus Cars Equals Photochemical Smog</vt:lpstr>
      <vt:lpstr>Sunlight plus Cars Equals Photochemical Smog</vt:lpstr>
      <vt:lpstr>ACID DEPOSITION</vt:lpstr>
      <vt:lpstr>PowerPoint Presentation</vt:lpstr>
      <vt:lpstr>PowerPoint Presentation</vt:lpstr>
      <vt:lpstr>ACID DEPOSITION</vt:lpstr>
      <vt:lpstr>PowerPoint Presentation</vt:lpstr>
      <vt:lpstr>PowerPoint Presentation</vt:lpstr>
      <vt:lpstr>Air Quality is better in US; EPA estimates since 1970</vt:lpstr>
      <vt:lpstr>Factors Influencing Levels of  Outdoor Air Pollution</vt:lpstr>
      <vt:lpstr>Temperature Inversions</vt:lpstr>
      <vt:lpstr>INDOOR AIR POLLUTION</vt:lpstr>
      <vt:lpstr>PowerPoint Presentation</vt:lpstr>
      <vt:lpstr>INDOOR AIR POLLUTION</vt:lpstr>
      <vt:lpstr>Case Study: Radioactive Radon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Collier, Randi</cp:lastModifiedBy>
  <cp:revision>59</cp:revision>
  <cp:lastPrinted>2018-02-28T12:25:33Z</cp:lastPrinted>
  <dcterms:created xsi:type="dcterms:W3CDTF">2013-08-21T19:17:07Z</dcterms:created>
  <dcterms:modified xsi:type="dcterms:W3CDTF">2020-03-13T19:20:01Z</dcterms:modified>
</cp:coreProperties>
</file>