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4"/>
  </p:notesMasterIdLst>
  <p:sldIdLst>
    <p:sldId id="256" r:id="rId2"/>
    <p:sldId id="257" r:id="rId3"/>
    <p:sldId id="272" r:id="rId4"/>
    <p:sldId id="258" r:id="rId5"/>
    <p:sldId id="259" r:id="rId6"/>
    <p:sldId id="260" r:id="rId7"/>
    <p:sldId id="273"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5" r:id="rId21"/>
    <p:sldId id="276" r:id="rId22"/>
    <p:sldId id="277"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Questrial" panose="020B0604020202020204" charset="0"/>
      <p:regular r:id="rId29"/>
    </p:embeddedFont>
    <p:embeddedFont>
      <p:font typeface="Merriweather" panose="020B0604020202020204"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0"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085281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a:spcBef>
                <a:spcPts val="0"/>
              </a:spcBef>
              <a:buNone/>
            </a:pPr>
            <a:endParaRPr/>
          </a:p>
        </p:txBody>
      </p:sp>
      <p:sp>
        <p:nvSpPr>
          <p:cNvPr id="9" name="Shape 9"/>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a:spcBef>
                <a:spcPts val="0"/>
              </a:spcBef>
              <a:buNone/>
            </a:pPr>
            <a:endParaRPr/>
          </a:p>
        </p:txBody>
      </p:sp>
      <p:sp>
        <p:nvSpPr>
          <p:cNvPr id="11" name="Shape 11"/>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2" name="Shape 12"/>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algn="r">
              <a:spcBef>
                <a:spcPts val="0"/>
              </a:spcBef>
              <a:buClr>
                <a:schemeClr val="lt1"/>
              </a:buClr>
              <a:buSzPct val="100000"/>
              <a:defRPr sz="4800">
                <a:solidFill>
                  <a:schemeClr val="lt1"/>
                </a:solidFill>
              </a:defRPr>
            </a:lvl1pPr>
            <a:lvl2pPr algn="r">
              <a:spcBef>
                <a:spcPts val="0"/>
              </a:spcBef>
              <a:buClr>
                <a:schemeClr val="lt1"/>
              </a:buClr>
              <a:buSzPct val="100000"/>
              <a:defRPr sz="4800">
                <a:solidFill>
                  <a:schemeClr val="lt1"/>
                </a:solidFill>
              </a:defRPr>
            </a:lvl2pPr>
            <a:lvl3pPr algn="r">
              <a:spcBef>
                <a:spcPts val="0"/>
              </a:spcBef>
              <a:buClr>
                <a:schemeClr val="lt1"/>
              </a:buClr>
              <a:buSzPct val="100000"/>
              <a:defRPr sz="4800">
                <a:solidFill>
                  <a:schemeClr val="lt1"/>
                </a:solidFill>
              </a:defRPr>
            </a:lvl3pPr>
            <a:lvl4pPr algn="r">
              <a:spcBef>
                <a:spcPts val="0"/>
              </a:spcBef>
              <a:buClr>
                <a:schemeClr val="lt1"/>
              </a:buClr>
              <a:buSzPct val="100000"/>
              <a:defRPr sz="4800">
                <a:solidFill>
                  <a:schemeClr val="lt1"/>
                </a:solidFill>
              </a:defRPr>
            </a:lvl4pPr>
            <a:lvl5pPr algn="r">
              <a:spcBef>
                <a:spcPts val="0"/>
              </a:spcBef>
              <a:buClr>
                <a:schemeClr val="lt1"/>
              </a:buClr>
              <a:buSzPct val="100000"/>
              <a:defRPr sz="4800">
                <a:solidFill>
                  <a:schemeClr val="lt1"/>
                </a:solidFill>
              </a:defRPr>
            </a:lvl5pPr>
            <a:lvl6pPr algn="r">
              <a:spcBef>
                <a:spcPts val="0"/>
              </a:spcBef>
              <a:buClr>
                <a:schemeClr val="lt1"/>
              </a:buClr>
              <a:buSzPct val="100000"/>
              <a:defRPr sz="4800">
                <a:solidFill>
                  <a:schemeClr val="lt1"/>
                </a:solidFill>
              </a:defRPr>
            </a:lvl6pPr>
            <a:lvl7pPr algn="r">
              <a:spcBef>
                <a:spcPts val="0"/>
              </a:spcBef>
              <a:buClr>
                <a:schemeClr val="lt1"/>
              </a:buClr>
              <a:buSzPct val="100000"/>
              <a:defRPr sz="4800">
                <a:solidFill>
                  <a:schemeClr val="lt1"/>
                </a:solidFill>
              </a:defRPr>
            </a:lvl7pPr>
            <a:lvl8pPr algn="r">
              <a:spcBef>
                <a:spcPts val="0"/>
              </a:spcBef>
              <a:buClr>
                <a:schemeClr val="lt1"/>
              </a:buClr>
              <a:buSzPct val="100000"/>
              <a:defRPr sz="4800">
                <a:solidFill>
                  <a:schemeClr val="lt1"/>
                </a:solidFill>
              </a:defRPr>
            </a:lvl8pPr>
            <a:lvl9pPr algn="r">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algn="r">
              <a:spcBef>
                <a:spcPts val="0"/>
              </a:spcBef>
              <a:buClr>
                <a:schemeClr val="lt1"/>
              </a:buClr>
              <a:buSzPct val="100000"/>
              <a:buNone/>
              <a:defRPr sz="2400">
                <a:solidFill>
                  <a:schemeClr val="lt1"/>
                </a:solidFill>
              </a:defRPr>
            </a:lvl1pPr>
            <a:lvl2pPr algn="r">
              <a:spcBef>
                <a:spcPts val="0"/>
              </a:spcBef>
              <a:buClr>
                <a:schemeClr val="lt1"/>
              </a:buClr>
              <a:buSzPct val="100000"/>
              <a:buNone/>
              <a:defRPr sz="24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400">
                <a:solidFill>
                  <a:schemeClr val="lt1"/>
                </a:solidFill>
              </a:defRPr>
            </a:lvl4pPr>
            <a:lvl5pPr algn="r">
              <a:spcBef>
                <a:spcPts val="0"/>
              </a:spcBef>
              <a:buClr>
                <a:schemeClr val="lt1"/>
              </a:buClr>
              <a:buSzPct val="100000"/>
              <a:buNone/>
              <a:defRPr sz="2400">
                <a:solidFill>
                  <a:schemeClr val="lt1"/>
                </a:solidFill>
              </a:defRPr>
            </a:lvl5pPr>
            <a:lvl6pPr algn="r">
              <a:spcBef>
                <a:spcPts val="0"/>
              </a:spcBef>
              <a:buClr>
                <a:schemeClr val="lt1"/>
              </a:buClr>
              <a:buSzPct val="100000"/>
              <a:buNone/>
              <a:defRPr sz="2400">
                <a:solidFill>
                  <a:schemeClr val="lt1"/>
                </a:solidFill>
              </a:defRPr>
            </a:lvl6pPr>
            <a:lvl7pPr algn="r">
              <a:spcBef>
                <a:spcPts val="0"/>
              </a:spcBef>
              <a:buClr>
                <a:schemeClr val="lt1"/>
              </a:buClr>
              <a:buSzPct val="100000"/>
              <a:buNone/>
              <a:defRPr sz="2400">
                <a:solidFill>
                  <a:schemeClr val="lt1"/>
                </a:solidFill>
              </a:defRPr>
            </a:lvl7pPr>
            <a:lvl8pPr algn="r">
              <a:spcBef>
                <a:spcPts val="0"/>
              </a:spcBef>
              <a:buClr>
                <a:schemeClr val="lt1"/>
              </a:buClr>
              <a:buSzPct val="100000"/>
              <a:buNone/>
              <a:defRPr sz="2400">
                <a:solidFill>
                  <a:schemeClr val="lt1"/>
                </a:solidFill>
              </a:defRPr>
            </a:lvl8pPr>
            <a:lvl9pPr algn="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9" name="Shape 19"/>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0" name="Shape 20"/>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3" name="Shape 23"/>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27" name="Shape 27"/>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0" name="Shape 3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1" name="Shape 3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32" name="Shape 32"/>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6264" y="3700039"/>
            <a:ext cx="9150267" cy="2325488"/>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grpSp>
      <p:sp>
        <p:nvSpPr>
          <p:cNvPr id="38" name="Shape 38"/>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algn="ctr">
              <a:spcBef>
                <a:spcPts val="0"/>
              </a:spcBef>
              <a:buSzPct val="100000"/>
              <a:buNone/>
              <a:defRPr sz="24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042987" y="770333"/>
            <a:ext cx="7024686" cy="85725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1042987" y="1743075"/>
            <a:ext cx="6777036" cy="2631281"/>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Noto Symbol"/>
              <a:buChar char="○"/>
              <a:defRPr/>
            </a:lvl1pPr>
            <a:lvl2pPr marL="640080" indent="-178308" algn="l" rtl="0">
              <a:spcBef>
                <a:spcPts val="440"/>
              </a:spcBef>
              <a:buClr>
                <a:schemeClr val="accent1"/>
              </a:buClr>
              <a:buFont typeface="Noto Symbol"/>
              <a:buChar char="○"/>
              <a:defRPr/>
            </a:lvl2pPr>
            <a:lvl3pPr marL="914400" indent="-132080" algn="l" rtl="0">
              <a:spcBef>
                <a:spcPts val="400"/>
              </a:spcBef>
              <a:buClr>
                <a:schemeClr val="accent1"/>
              </a:buClr>
              <a:buFont typeface="Noto Symbol"/>
              <a:buChar char="○"/>
              <a:defRPr/>
            </a:lvl3pPr>
            <a:lvl4pPr marL="1124712" indent="-148844" algn="l" rtl="0">
              <a:spcBef>
                <a:spcPts val="360"/>
              </a:spcBef>
              <a:buClr>
                <a:schemeClr val="accent1"/>
              </a:buClr>
              <a:buFont typeface="Noto Symbol"/>
              <a:buChar char="○"/>
              <a:defRPr/>
            </a:lvl4pPr>
            <a:lvl5pPr marL="1325880" indent="-156464" algn="l" rtl="0">
              <a:spcBef>
                <a:spcPts val="320"/>
              </a:spcBef>
              <a:buClr>
                <a:schemeClr val="accent1"/>
              </a:buClr>
              <a:buFont typeface="Noto Symbol"/>
              <a:buChar char="○"/>
              <a:defRPr/>
            </a:lvl5pPr>
            <a:lvl6pPr marL="1517904" indent="-167639" algn="l" rtl="0">
              <a:spcBef>
                <a:spcPts val="280"/>
              </a:spcBef>
              <a:buClr>
                <a:schemeClr val="accent1"/>
              </a:buClr>
              <a:buFont typeface="Noto Symbol"/>
              <a:buChar char="○"/>
              <a:defRPr/>
            </a:lvl6pPr>
            <a:lvl7pPr marL="1719072" indent="-165608" algn="l" rtl="0">
              <a:spcBef>
                <a:spcPts val="280"/>
              </a:spcBef>
              <a:buClr>
                <a:schemeClr val="accent1"/>
              </a:buClr>
              <a:buFont typeface="Noto Symbol"/>
              <a:buChar char="○"/>
              <a:defRPr/>
            </a:lvl7pPr>
            <a:lvl8pPr marL="1920240" indent="-163575" algn="l" rtl="0">
              <a:spcBef>
                <a:spcPts val="280"/>
              </a:spcBef>
              <a:buClr>
                <a:schemeClr val="accent1"/>
              </a:buClr>
              <a:buFont typeface="Noto Symbol"/>
              <a:buChar char="○"/>
              <a:defRPr/>
            </a:lvl8pPr>
            <a:lvl9pPr marL="2121408" indent="-161543" algn="l" rtl="0">
              <a:spcBef>
                <a:spcPts val="280"/>
              </a:spcBef>
              <a:buClr>
                <a:schemeClr val="accent1"/>
              </a:buClr>
              <a:buFont typeface="Noto Symbol"/>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MOP5o-4nMgCFQ58kgodNlcLTw&amp;url=http://www.ecolawnandgarden.com/eco-super-26liquid-sulfer-for-plants/&amp;bvm=bv.103627116,d.aWw&amp;psig=AFQjCNHeQigci6Aq_k748c7_vQHtLD83aQ&amp;ust=1443622789003138"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google.com/url?sa=i&amp;rct=j&amp;q=&amp;esrc=s&amp;source=images&amp;cd=&amp;cad=rja&amp;uact=8&amp;ved=0CAcQjRxqFQoTCNvB27m4nMgCFQ1LkgodtsMLlg&amp;url=https://en.wikipedia.org/wiki/Biotin&amp;bvm=bv.103627116,d.aWw&amp;psig=AFQjCNHQBpw2rJVnnBJUeVQMIbMWbqnQmg&amp;ust=1443622866964014"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LW5lYS5nMgCFY9dkgodlOUB4g&amp;url=https://scied.ucar.edu/sites/default/files/images/long-content-page/Black%20Carbon%20Power%20Point%20(L.Marschke).pptx&amp;bvm=bv.103627116,d.aWw&amp;psig=AFQjCNEj7qLIToXmCazENcx1zYhUL663DA&amp;ust=1443622999167561"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0CAcQjRxqFQoTCPOfkbqmnMgCFQUQkgodYf0NqQ&amp;url=http://rmbel.info/water-cycle/&amp;psig=AFQjCNE_SVl5-5StLuwDgh7f55chZICPww&amp;ust=1443618026923342"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1046550" y="223661"/>
            <a:ext cx="7050900" cy="4696200"/>
          </a:xfrm>
          <a:prstGeom prst="rect">
            <a:avLst/>
          </a:prstGeom>
        </p:spPr>
        <p:txBody>
          <a:bodyPr lIns="91425" tIns="91425" rIns="91425" bIns="91425" anchor="b" anchorCtr="0">
            <a:noAutofit/>
          </a:bodyPr>
          <a:lstStyle/>
          <a:p>
            <a:pPr algn="l" rtl="0">
              <a:spcBef>
                <a:spcPts val="0"/>
              </a:spcBef>
              <a:buNone/>
            </a:pPr>
            <a:r>
              <a:rPr lang="en" sz="2400" b="0"/>
              <a:t>In 2004 the there was 35ppm of nitrates in a river. In 2010 the water was tested again and found to contain 105ppm of nitrates. </a:t>
            </a:r>
          </a:p>
          <a:p>
            <a:pPr algn="l" rtl="0">
              <a:spcBef>
                <a:spcPts val="0"/>
              </a:spcBef>
              <a:buNone/>
            </a:pPr>
            <a:endParaRPr sz="2400" b="0"/>
          </a:p>
          <a:p>
            <a:pPr marL="457200" lvl="0" indent="-381000" algn="l" rtl="0">
              <a:spcBef>
                <a:spcPts val="0"/>
              </a:spcBef>
              <a:buSzPct val="100000"/>
              <a:buAutoNum type="alphaLcPeriod"/>
            </a:pPr>
            <a:r>
              <a:rPr lang="en" sz="2400" b="0"/>
              <a:t>Describe one human activity that might account for the change in the amount of nitrates.</a:t>
            </a:r>
          </a:p>
          <a:p>
            <a:pPr marL="457200" lvl="0" indent="-381000" algn="l" rtl="0">
              <a:spcBef>
                <a:spcPts val="0"/>
              </a:spcBef>
              <a:buSzPct val="100000"/>
              <a:buAutoNum type="alphaLcPeriod"/>
            </a:pPr>
            <a:r>
              <a:rPr lang="en" sz="2400" b="0"/>
              <a:t>For the activity you identified in part “a” describe one way to reduce that impact.</a:t>
            </a:r>
          </a:p>
          <a:p>
            <a:pPr marL="457200" lvl="0" indent="-381000" algn="l" rtl="0">
              <a:spcBef>
                <a:spcPts val="0"/>
              </a:spcBef>
              <a:buSzPct val="100000"/>
              <a:buAutoNum type="alphaLcPeriod"/>
            </a:pPr>
            <a:r>
              <a:rPr lang="en" sz="2400" b="0"/>
              <a:t>Calculate…</a:t>
            </a:r>
          </a:p>
          <a:p>
            <a:pPr marL="914400" lvl="1" indent="-381000" algn="l" rtl="0">
              <a:spcBef>
                <a:spcPts val="0"/>
              </a:spcBef>
              <a:buSzPct val="100000"/>
              <a:buAutoNum type="romanLcPeriod"/>
            </a:pPr>
            <a:r>
              <a:rPr lang="en" sz="2400" b="0"/>
              <a:t>The amount the nitrates increased.</a:t>
            </a:r>
          </a:p>
          <a:p>
            <a:pPr marL="914400" lvl="1" indent="-381000" algn="l" rtl="0">
              <a:spcBef>
                <a:spcPts val="0"/>
              </a:spcBef>
              <a:buSzPct val="100000"/>
              <a:buAutoNum type="romanLcPeriod"/>
            </a:pPr>
            <a:r>
              <a:rPr lang="en" sz="2400" b="0"/>
              <a:t>The percent increase of the nitrates.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247837" y="376450"/>
            <a:ext cx="7415099" cy="26312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Natural release of sulfur into the atmosphere comes from </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a:solidFill>
                  <a:schemeClr val="dk2"/>
                </a:solidFill>
                <a:latin typeface="Questrial"/>
                <a:ea typeface="Questrial"/>
                <a:cs typeface="Questrial"/>
                <a:sym typeface="Questrial"/>
              </a:rPr>
              <a:t>weathering,</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a:solidFill>
                  <a:schemeClr val="dk2"/>
                </a:solidFill>
                <a:latin typeface="Questrial"/>
                <a:ea typeface="Questrial"/>
                <a:cs typeface="Questrial"/>
                <a:sym typeface="Questrial"/>
              </a:rPr>
              <a:t>gases from sea floor vents </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a:solidFill>
                  <a:schemeClr val="dk2"/>
                </a:solidFill>
                <a:latin typeface="Questrial"/>
                <a:ea typeface="Questrial"/>
                <a:cs typeface="Questrial"/>
                <a:sym typeface="Questrial"/>
              </a:rPr>
              <a:t>volcanic eruptions</a:t>
            </a:r>
          </a:p>
          <a:p>
            <a:pPr marL="0" marR="0" lvl="0" indent="0" algn="l" rtl="0">
              <a:spcBef>
                <a:spcPts val="0"/>
              </a:spcBef>
              <a:buNone/>
            </a:pPr>
            <a:endParaRPr sz="2200" b="0" i="0" u="none" strike="noStrike" cap="none" baseline="0">
              <a:solidFill>
                <a:schemeClr val="dk2"/>
              </a:solidFill>
              <a:latin typeface="Questrial"/>
              <a:ea typeface="Questrial"/>
              <a:cs typeface="Questrial"/>
              <a:sym typeface="Questrial"/>
            </a:endParaRPr>
          </a:p>
        </p:txBody>
      </p:sp>
      <p:pic>
        <p:nvPicPr>
          <p:cNvPr id="89" name="Shape 89"/>
          <p:cNvPicPr preferRelativeResize="0"/>
          <p:nvPr/>
        </p:nvPicPr>
        <p:blipFill>
          <a:blip r:embed="rId3">
            <a:alphaModFix/>
          </a:blip>
          <a:stretch>
            <a:fillRect/>
          </a:stretch>
        </p:blipFill>
        <p:spPr>
          <a:xfrm>
            <a:off x="4348375" y="1958900"/>
            <a:ext cx="4795625" cy="3184600"/>
          </a:xfrm>
          <a:prstGeom prst="rect">
            <a:avLst/>
          </a:prstGeom>
          <a:noFill/>
          <a:ln>
            <a:noFill/>
          </a:ln>
        </p:spPr>
      </p:pic>
      <p:pic>
        <p:nvPicPr>
          <p:cNvPr id="90" name="Shape 90"/>
          <p:cNvPicPr preferRelativeResize="0"/>
          <p:nvPr/>
        </p:nvPicPr>
        <p:blipFill>
          <a:blip r:embed="rId4">
            <a:alphaModFix/>
          </a:blip>
          <a:stretch>
            <a:fillRect/>
          </a:stretch>
        </p:blipFill>
        <p:spPr>
          <a:xfrm>
            <a:off x="0" y="2375050"/>
            <a:ext cx="3801724" cy="28512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10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10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10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1000"/>
                                        <p:tgtEl>
                                          <p:spTgt spid="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xEl>
                                              <p:pRg st="4" end="4"/>
                                            </p:txEl>
                                          </p:spTgt>
                                        </p:tgtEl>
                                        <p:attrNameLst>
                                          <p:attrName>style.visibility</p:attrName>
                                        </p:attrNameLst>
                                      </p:cBhvr>
                                      <p:to>
                                        <p:strVal val="visible"/>
                                      </p:to>
                                    </p:set>
                                    <p:animEffect transition="in" filter="fade">
                                      <p:cBhvr>
                                        <p:cTn id="27" dur="1000"/>
                                        <p:tgtEl>
                                          <p:spTgt spid="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1487" y="9"/>
            <a:ext cx="7024799" cy="857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baseline="0">
                <a:solidFill>
                  <a:schemeClr val="dk2"/>
                </a:solidFill>
                <a:latin typeface="Questrial"/>
                <a:ea typeface="Questrial"/>
                <a:cs typeface="Questrial"/>
                <a:sym typeface="Questrial"/>
              </a:rPr>
              <a:t>Human Impacts</a:t>
            </a:r>
          </a:p>
        </p:txBody>
      </p:sp>
      <p:sp>
        <p:nvSpPr>
          <p:cNvPr id="96" name="Shape 96"/>
          <p:cNvSpPr txBox="1">
            <a:spLocks noGrp="1"/>
          </p:cNvSpPr>
          <p:nvPr>
            <p:ph type="body" idx="1"/>
          </p:nvPr>
        </p:nvSpPr>
        <p:spPr>
          <a:xfrm>
            <a:off x="483900" y="1121875"/>
            <a:ext cx="8486100" cy="26312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Most S enters the atmosphere through human activity</a:t>
            </a:r>
          </a:p>
          <a:p>
            <a:pPr marL="914400" marR="0" lvl="2" indent="-228600" algn="l" rtl="0">
              <a:lnSpc>
                <a:spcPct val="100000"/>
              </a:lnSpc>
              <a:spcBef>
                <a:spcPts val="400"/>
              </a:spcBef>
              <a:spcAft>
                <a:spcPts val="0"/>
              </a:spcAft>
              <a:buClr>
                <a:schemeClr val="accent1"/>
              </a:buClr>
              <a:buSzPct val="76000"/>
              <a:buFont typeface="Noto Symbol"/>
              <a:buChar char="○"/>
            </a:pPr>
            <a:r>
              <a:rPr lang="en" sz="2000" b="0" i="0" u="none" strike="noStrike" cap="none" baseline="0">
                <a:solidFill>
                  <a:schemeClr val="dk2"/>
                </a:solidFill>
                <a:latin typeface="Times New Roman"/>
                <a:ea typeface="Times New Roman"/>
                <a:cs typeface="Times New Roman"/>
                <a:sym typeface="Times New Roman"/>
              </a:rPr>
              <a:t> </a:t>
            </a:r>
            <a:r>
              <a:rPr lang="en" sz="2000" b="0" i="0" u="none" strike="noStrike" cap="none" baseline="0">
                <a:solidFill>
                  <a:schemeClr val="dk2"/>
                </a:solidFill>
                <a:latin typeface="Questrial"/>
                <a:ea typeface="Questrial"/>
                <a:cs typeface="Questrial"/>
                <a:sym typeface="Questrial"/>
              </a:rPr>
              <a:t>Burning high sulfur fossil fuels, coal and oil,  </a:t>
            </a:r>
          </a:p>
          <a:p>
            <a:pPr marL="914400" marR="0" lvl="2" indent="-228600" algn="l" rtl="0">
              <a:lnSpc>
                <a:spcPct val="100000"/>
              </a:lnSpc>
              <a:spcBef>
                <a:spcPts val="400"/>
              </a:spcBef>
              <a:spcAft>
                <a:spcPts val="0"/>
              </a:spcAft>
              <a:buClr>
                <a:schemeClr val="accent1"/>
              </a:buClr>
              <a:buSzPct val="76000"/>
              <a:buFont typeface="Noto Symbol"/>
              <a:buChar char="○"/>
            </a:pPr>
            <a:r>
              <a:rPr lang="en" sz="2000" b="0" i="0" u="none" strike="noStrike" cap="none" baseline="0">
                <a:solidFill>
                  <a:schemeClr val="dk2"/>
                </a:solidFill>
                <a:latin typeface="Questrial"/>
                <a:ea typeface="Questrial"/>
                <a:cs typeface="Questrial"/>
                <a:sym typeface="Questrial"/>
              </a:rPr>
              <a:t> Smelting metal ores containing sulfur </a:t>
            </a:r>
          </a:p>
          <a:p>
            <a:pPr marL="914400" marR="0" lvl="2" indent="-228600" algn="l" rtl="0">
              <a:lnSpc>
                <a:spcPct val="100000"/>
              </a:lnSpc>
              <a:spcBef>
                <a:spcPts val="400"/>
              </a:spcBef>
              <a:spcAft>
                <a:spcPts val="0"/>
              </a:spcAft>
              <a:buClr>
                <a:schemeClr val="accent1"/>
              </a:buClr>
              <a:buSzPct val="76000"/>
              <a:buFont typeface="Noto Symbol"/>
              <a:buChar char="○"/>
            </a:pPr>
            <a:r>
              <a:rPr lang="en" sz="2000" b="0" i="0" u="none" strike="noStrike" cap="none" baseline="0">
                <a:solidFill>
                  <a:schemeClr val="dk2"/>
                </a:solidFill>
                <a:latin typeface="Merriweather"/>
                <a:ea typeface="Merriweather"/>
                <a:cs typeface="Merriweather"/>
                <a:sym typeface="Merriweather"/>
              </a:rPr>
              <a:t> </a:t>
            </a:r>
            <a:r>
              <a:rPr lang="en" sz="2000" b="0" i="0" u="none" strike="noStrike" cap="none" baseline="0">
                <a:solidFill>
                  <a:schemeClr val="dk2"/>
                </a:solidFill>
                <a:latin typeface="Questrial"/>
                <a:ea typeface="Questrial"/>
                <a:cs typeface="Questrial"/>
                <a:sym typeface="Questrial"/>
              </a:rPr>
              <a:t>Utilizing sulfuric acid in industrial processes and manufacture</a:t>
            </a:r>
          </a:p>
          <a:p>
            <a:pPr marL="914400" marR="0" lvl="2" indent="-228600" algn="l" rtl="0">
              <a:lnSpc>
                <a:spcPct val="100000"/>
              </a:lnSpc>
              <a:spcBef>
                <a:spcPts val="400"/>
              </a:spcBef>
              <a:spcAft>
                <a:spcPts val="0"/>
              </a:spcAft>
              <a:buClr>
                <a:schemeClr val="accent1"/>
              </a:buClr>
              <a:buSzPct val="76000"/>
              <a:buFont typeface="Noto Symbol"/>
              <a:buChar char="○"/>
            </a:pPr>
            <a:r>
              <a:rPr lang="en" sz="2000" b="0" i="0" u="none" strike="noStrike" cap="none" baseline="0">
                <a:solidFill>
                  <a:schemeClr val="dk2"/>
                </a:solidFill>
                <a:latin typeface="Merriweather"/>
                <a:ea typeface="Merriweather"/>
                <a:cs typeface="Merriweather"/>
                <a:sym typeface="Merriweather"/>
              </a:rPr>
              <a:t>  </a:t>
            </a:r>
            <a:r>
              <a:rPr lang="en" sz="2000" b="0" i="0" u="none" strike="noStrike" cap="none" baseline="0">
                <a:solidFill>
                  <a:schemeClr val="dk2"/>
                </a:solidFill>
                <a:latin typeface="Times New Roman"/>
                <a:ea typeface="Times New Roman"/>
                <a:cs typeface="Times New Roman"/>
                <a:sym typeface="Times New Roman"/>
              </a:rPr>
              <a:t>R</a:t>
            </a:r>
            <a:r>
              <a:rPr lang="en" sz="2000" b="0" i="0" u="none" strike="noStrike" cap="none" baseline="0">
                <a:solidFill>
                  <a:schemeClr val="dk2"/>
                </a:solidFill>
                <a:latin typeface="Questrial"/>
                <a:ea typeface="Questrial"/>
                <a:cs typeface="Questrial"/>
                <a:sym typeface="Questrial"/>
              </a:rPr>
              <a:t>efining of petroleum</a:t>
            </a:r>
          </a:p>
          <a:p>
            <a:pPr marL="0" marR="0" lvl="0" indent="0" algn="l" rtl="0">
              <a:spcBef>
                <a:spcPts val="0"/>
              </a:spcBef>
              <a:buNone/>
            </a:pPr>
            <a:endParaRPr sz="2000" b="0" i="0" u="none" strike="noStrike" cap="none" baseline="0">
              <a:solidFill>
                <a:schemeClr val="dk2"/>
              </a:solidFill>
              <a:latin typeface="Questrial"/>
              <a:ea typeface="Questrial"/>
              <a:cs typeface="Questrial"/>
              <a:sym typeface="Questrial"/>
            </a:endParaRPr>
          </a:p>
        </p:txBody>
      </p:sp>
      <p:sp>
        <p:nvSpPr>
          <p:cNvPr id="2" name="AutoShape 2" descr="Image result for smelting ore"/>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1000"/>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1" end="1"/>
                                            </p:txEl>
                                          </p:spTgt>
                                        </p:tgtEl>
                                        <p:attrNameLst>
                                          <p:attrName>style.visibility</p:attrName>
                                        </p:attrNameLst>
                                      </p:cBhvr>
                                      <p:to>
                                        <p:strVal val="visible"/>
                                      </p:to>
                                    </p:set>
                                    <p:animEffect transition="in" filter="fade">
                                      <p:cBhvr>
                                        <p:cTn id="12" dur="1000"/>
                                        <p:tgtEl>
                                          <p:spTgt spid="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xEl>
                                              <p:pRg st="2" end="2"/>
                                            </p:txEl>
                                          </p:spTgt>
                                        </p:tgtEl>
                                        <p:attrNameLst>
                                          <p:attrName>style.visibility</p:attrName>
                                        </p:attrNameLst>
                                      </p:cBhvr>
                                      <p:to>
                                        <p:strVal val="visible"/>
                                      </p:to>
                                    </p:set>
                                    <p:animEffect transition="in" filter="fade">
                                      <p:cBhvr>
                                        <p:cTn id="17" dur="1000"/>
                                        <p:tgtEl>
                                          <p:spTgt spid="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xEl>
                                              <p:pRg st="3" end="3"/>
                                            </p:txEl>
                                          </p:spTgt>
                                        </p:tgtEl>
                                        <p:attrNameLst>
                                          <p:attrName>style.visibility</p:attrName>
                                        </p:attrNameLst>
                                      </p:cBhvr>
                                      <p:to>
                                        <p:strVal val="visible"/>
                                      </p:to>
                                    </p:set>
                                    <p:animEffect transition="in" filter="fade">
                                      <p:cBhvr>
                                        <p:cTn id="22" dur="1000"/>
                                        <p:tgtEl>
                                          <p:spTgt spid="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xEl>
                                              <p:pRg st="4" end="4"/>
                                            </p:txEl>
                                          </p:spTgt>
                                        </p:tgtEl>
                                        <p:attrNameLst>
                                          <p:attrName>style.visibility</p:attrName>
                                        </p:attrNameLst>
                                      </p:cBhvr>
                                      <p:to>
                                        <p:strVal val="visible"/>
                                      </p:to>
                                    </p:set>
                                    <p:animEffect transition="in" filter="fade">
                                      <p:cBhvr>
                                        <p:cTn id="27" dur="1000"/>
                                        <p:tgtEl>
                                          <p:spTgt spid="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
                                            <p:txEl>
                                              <p:pRg st="5" end="5"/>
                                            </p:txEl>
                                          </p:spTgt>
                                        </p:tgtEl>
                                        <p:attrNameLst>
                                          <p:attrName>style.visibility</p:attrName>
                                        </p:attrNameLst>
                                      </p:cBhvr>
                                      <p:to>
                                        <p:strVal val="visible"/>
                                      </p:to>
                                    </p:set>
                                    <p:animEffect transition="in" filter="fade">
                                      <p:cBhvr>
                                        <p:cTn id="32" dur="1000"/>
                                        <p:tgtEl>
                                          <p:spTgt spid="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Shape 103"/>
          <p:cNvSpPr txBox="1">
            <a:spLocks noGrp="1"/>
          </p:cNvSpPr>
          <p:nvPr>
            <p:ph type="body" idx="1"/>
          </p:nvPr>
        </p:nvSpPr>
        <p:spPr>
          <a:xfrm>
            <a:off x="533400" y="209550"/>
            <a:ext cx="8153399" cy="2631281"/>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baseline="0" dirty="0">
                <a:solidFill>
                  <a:schemeClr val="dk2"/>
                </a:solidFill>
                <a:latin typeface="Merriweather"/>
                <a:ea typeface="Merriweather"/>
                <a:cs typeface="Merriweather"/>
                <a:sym typeface="Merriweather"/>
              </a:rPr>
              <a:t> </a:t>
            </a:r>
            <a:r>
              <a:rPr lang="en" sz="2400" b="0" i="0" u="none" strike="noStrike" cap="none" baseline="0" dirty="0">
                <a:solidFill>
                  <a:schemeClr val="dk2"/>
                </a:solidFill>
                <a:latin typeface="Times New Roman"/>
                <a:ea typeface="Times New Roman"/>
                <a:cs typeface="Times New Roman"/>
                <a:sym typeface="Times New Roman"/>
              </a:rPr>
              <a:t> </a:t>
            </a:r>
            <a:r>
              <a:rPr lang="en" sz="2400" b="0" i="0" u="none" strike="noStrike" cap="none" baseline="0" dirty="0">
                <a:solidFill>
                  <a:schemeClr val="dk2"/>
                </a:solidFill>
                <a:latin typeface="Questrial"/>
                <a:ea typeface="Questrial"/>
                <a:cs typeface="Questrial"/>
                <a:sym typeface="Questrial"/>
              </a:rPr>
              <a:t>Plants assimilate sulfur in the form </a:t>
            </a:r>
            <a:r>
              <a:rPr lang="en" sz="2400" dirty="0">
                <a:latin typeface="Questrial"/>
                <a:ea typeface="Questrial"/>
                <a:cs typeface="Questrial"/>
                <a:sym typeface="Questrial"/>
              </a:rPr>
              <a:t>from the soil for specialized uses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Biotin, thiamin,(vitamins) </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insulin and some amino acids</a:t>
            </a:r>
          </a:p>
          <a:p>
            <a:pPr marL="0" marR="0" lvl="0" indent="0" algn="l" rtl="0">
              <a:spcBef>
                <a:spcPts val="0"/>
              </a:spcBef>
              <a:buNone/>
            </a:pPr>
            <a:endParaRPr sz="2200" b="0" i="0" u="none" strike="noStrike" cap="none" baseline="0" dirty="0">
              <a:solidFill>
                <a:schemeClr val="dk2"/>
              </a:solidFill>
              <a:latin typeface="Questrial"/>
              <a:ea typeface="Questrial"/>
              <a:cs typeface="Questrial"/>
              <a:sym typeface="Questrial"/>
            </a:endParaRPr>
          </a:p>
        </p:txBody>
      </p:sp>
      <p:pic>
        <p:nvPicPr>
          <p:cNvPr id="4098" name="Picture 2" descr="http://www.ecolawnandgarden.com/wp-content/uploads/2013/07/sulfur-plants.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880152"/>
            <a:ext cx="47244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8/85/Biotin_structure.svg/2000px-Biotin_structure.sv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113" y="2571750"/>
            <a:ext cx="3552091"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409362" y="277050"/>
            <a:ext cx="3629238" cy="26312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Sulfur containing clouds are </a:t>
            </a:r>
            <a:r>
              <a:rPr lang="en" sz="2400" b="0" i="0" u="none" strike="noStrike" cap="none" baseline="0" dirty="0">
                <a:solidFill>
                  <a:schemeClr val="dk2"/>
                </a:solidFill>
                <a:latin typeface="Arial"/>
                <a:ea typeface="Arial"/>
                <a:cs typeface="Arial"/>
                <a:sym typeface="Arial"/>
              </a:rPr>
              <a:t>“</a:t>
            </a:r>
            <a:r>
              <a:rPr lang="en" sz="2400" b="0" i="0" u="none" strike="noStrike" cap="none" baseline="0" dirty="0">
                <a:solidFill>
                  <a:schemeClr val="dk2"/>
                </a:solidFill>
                <a:latin typeface="Questrial"/>
                <a:ea typeface="Questrial"/>
                <a:cs typeface="Questrial"/>
                <a:sym typeface="Questrial"/>
              </a:rPr>
              <a:t>brighter</a:t>
            </a:r>
            <a:r>
              <a:rPr lang="en" sz="2400" b="0" i="0" u="none" strike="noStrike" cap="none" baseline="0" dirty="0">
                <a:solidFill>
                  <a:schemeClr val="dk2"/>
                </a:solidFill>
                <a:latin typeface="Arial"/>
                <a:ea typeface="Arial"/>
                <a:cs typeface="Arial"/>
                <a:sym typeface="Arial"/>
              </a:rPr>
              <a:t>”</a:t>
            </a:r>
            <a:r>
              <a:rPr lang="en" sz="2400" b="0" i="0" u="none" strike="noStrike" cap="none" baseline="0" dirty="0">
                <a:solidFill>
                  <a:schemeClr val="dk2"/>
                </a:solidFill>
                <a:latin typeface="Questrial"/>
                <a:ea typeface="Questrial"/>
                <a:cs typeface="Questrial"/>
                <a:sym typeface="Questrial"/>
              </a:rPr>
              <a:t> and increase Earth</a:t>
            </a:r>
            <a:r>
              <a:rPr lang="en" sz="2400" b="0" i="0" u="none" strike="noStrike" cap="none" baseline="0" dirty="0">
                <a:solidFill>
                  <a:schemeClr val="dk2"/>
                </a:solidFill>
                <a:latin typeface="Arial"/>
                <a:ea typeface="Arial"/>
                <a:cs typeface="Arial"/>
                <a:sym typeface="Arial"/>
              </a:rPr>
              <a:t>’</a:t>
            </a:r>
            <a:r>
              <a:rPr lang="en" sz="2400" b="0" i="0" u="none" strike="noStrike" cap="none" baseline="0" dirty="0">
                <a:solidFill>
                  <a:schemeClr val="dk2"/>
                </a:solidFill>
                <a:latin typeface="Questrial"/>
                <a:ea typeface="Questrial"/>
                <a:cs typeface="Questrial"/>
                <a:sym typeface="Questrial"/>
              </a:rPr>
              <a:t>s albedo </a:t>
            </a:r>
            <a:r>
              <a:rPr lang="en" sz="2400" b="0" i="0" u="none" strike="noStrike" cap="none" baseline="0" dirty="0">
                <a:solidFill>
                  <a:schemeClr val="dk2"/>
                </a:solidFill>
                <a:latin typeface="Arial"/>
                <a:ea typeface="Arial"/>
                <a:cs typeface="Arial"/>
                <a:sym typeface="Arial"/>
              </a:rPr>
              <a:t>–</a:t>
            </a:r>
            <a:r>
              <a:rPr lang="en" sz="2400" b="0" i="0" u="none" strike="noStrike" cap="none" baseline="0" dirty="0">
                <a:solidFill>
                  <a:schemeClr val="dk2"/>
                </a:solidFill>
                <a:latin typeface="Questrial"/>
                <a:ea typeface="Questrial"/>
                <a:cs typeface="Questrial"/>
                <a:sym typeface="Questrial"/>
              </a:rPr>
              <a:t> provides a cooling effect which may offset a minor portion of earth</a:t>
            </a:r>
            <a:r>
              <a:rPr lang="en" sz="2400" b="0" i="0" u="none" strike="noStrike" cap="none" baseline="0" dirty="0">
                <a:solidFill>
                  <a:schemeClr val="dk2"/>
                </a:solidFill>
                <a:latin typeface="Arial"/>
                <a:ea typeface="Arial"/>
                <a:cs typeface="Arial"/>
                <a:sym typeface="Arial"/>
              </a:rPr>
              <a:t>’</a:t>
            </a:r>
            <a:r>
              <a:rPr lang="en" sz="2400" b="0" i="0" u="none" strike="noStrike" cap="none" baseline="0" dirty="0">
                <a:solidFill>
                  <a:schemeClr val="dk2"/>
                </a:solidFill>
                <a:latin typeface="Questrial"/>
                <a:ea typeface="Questrial"/>
                <a:cs typeface="Questrial"/>
                <a:sym typeface="Questrial"/>
              </a:rPr>
              <a:t>s heating caused by CO</a:t>
            </a:r>
            <a:r>
              <a:rPr lang="en" sz="2400" b="0" i="0" u="none" strike="noStrike" cap="none" baseline="-25000" dirty="0">
                <a:solidFill>
                  <a:schemeClr val="dk2"/>
                </a:solidFill>
                <a:latin typeface="Questrial"/>
                <a:ea typeface="Questrial"/>
                <a:cs typeface="Questrial"/>
                <a:sym typeface="Questrial"/>
              </a:rPr>
              <a:t>2</a:t>
            </a:r>
            <a:r>
              <a:rPr lang="en" sz="2400" b="0" i="0" u="none" strike="noStrike" cap="none" baseline="0" dirty="0">
                <a:solidFill>
                  <a:schemeClr val="dk2"/>
                </a:solidFill>
                <a:latin typeface="Questrial"/>
                <a:ea typeface="Questrial"/>
                <a:cs typeface="Questrial"/>
                <a:sym typeface="Questrial"/>
              </a:rPr>
              <a:t> and other greenhouse gases.</a:t>
            </a:r>
          </a:p>
          <a:p>
            <a:pPr marL="342900" marR="0" lvl="0" indent="-279400" algn="l" rtl="0">
              <a:lnSpc>
                <a:spcPct val="100000"/>
              </a:lnSpc>
              <a:spcBef>
                <a:spcPts val="480"/>
              </a:spcBef>
              <a:spcAft>
                <a:spcPts val="0"/>
              </a:spcAft>
              <a:buClr>
                <a:schemeClr val="dk1"/>
              </a:buClr>
              <a:buFont typeface="Questrial"/>
              <a:buNone/>
            </a:pPr>
            <a:endParaRPr sz="2400" b="0" i="0" u="none" strike="noStrike" cap="none" baseline="0" dirty="0">
              <a:solidFill>
                <a:schemeClr val="dk2"/>
              </a:solidFill>
              <a:latin typeface="Questrial"/>
              <a:ea typeface="Questrial"/>
              <a:cs typeface="Questrial"/>
              <a:sym typeface="Questrial"/>
            </a:endParaRPr>
          </a:p>
          <a:p>
            <a:pPr marL="342900" marR="0" lvl="0" indent="-163576" algn="l" rtl="0">
              <a:lnSpc>
                <a:spcPct val="100000"/>
              </a:lnSpc>
              <a:spcBef>
                <a:spcPts val="480"/>
              </a:spcBef>
              <a:spcAft>
                <a:spcPts val="0"/>
              </a:spcAft>
              <a:buClr>
                <a:schemeClr val="accent1"/>
              </a:buClr>
              <a:buFont typeface="Noto Symbol"/>
              <a:buNone/>
            </a:pPr>
            <a:endParaRPr sz="2400" b="0" i="0" u="none" strike="noStrike" cap="none" baseline="0" dirty="0">
              <a:solidFill>
                <a:schemeClr val="dk2"/>
              </a:solidFill>
              <a:latin typeface="Questrial"/>
              <a:ea typeface="Questrial"/>
              <a:cs typeface="Questrial"/>
              <a:sym typeface="Questrial"/>
            </a:endParaRPr>
          </a:p>
          <a:p>
            <a:pPr marL="0" marR="0" lvl="0" indent="0" algn="l" rtl="0">
              <a:spcBef>
                <a:spcPts val="0"/>
              </a:spcBef>
              <a:buNone/>
            </a:pPr>
            <a:endParaRPr sz="2400" b="0" i="0" u="none" strike="noStrike" cap="none" baseline="0" dirty="0">
              <a:solidFill>
                <a:schemeClr val="dk2"/>
              </a:solidFill>
              <a:latin typeface="Questrial"/>
              <a:ea typeface="Questrial"/>
              <a:cs typeface="Questrial"/>
              <a:sym typeface="Questrial"/>
            </a:endParaRPr>
          </a:p>
        </p:txBody>
      </p:sp>
      <p:pic>
        <p:nvPicPr>
          <p:cNvPr id="5122" name="Picture 2" descr="http://www.climate-emergency-institute.org/uploads/Arctic_albedo_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8583" y="361950"/>
            <a:ext cx="5207000" cy="390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457200" y="2000250"/>
            <a:ext cx="5105399" cy="5715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BF4D00"/>
              </a:buClr>
              <a:buSzPct val="25000"/>
              <a:buFont typeface="Questrial"/>
              <a:buNone/>
            </a:pPr>
            <a:r>
              <a:rPr lang="en" sz="3600" b="0" i="0" u="none" strike="noStrike" cap="none" baseline="0">
                <a:solidFill>
                  <a:srgbClr val="BF4D00"/>
                </a:solidFill>
                <a:latin typeface="Questrial"/>
                <a:ea typeface="Questrial"/>
                <a:cs typeface="Questrial"/>
                <a:sym typeface="Questrial"/>
              </a:rPr>
              <a:t>The Phosphorus Cycle</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1067837" y="325500"/>
            <a:ext cx="6777000" cy="3402899"/>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Phosphorus is found in sedimentary rock, </a:t>
            </a:r>
            <a:r>
              <a:rPr lang="en" sz="2400" b="1" i="1" u="none" strike="noStrike" cap="none" baseline="0" dirty="0">
                <a:solidFill>
                  <a:schemeClr val="dk2"/>
                </a:solidFill>
                <a:latin typeface="Questrial"/>
                <a:ea typeface="Questrial"/>
                <a:cs typeface="Questrial"/>
                <a:sym typeface="Questrial"/>
              </a:rPr>
              <a:t>not in the atmosphere. </a:t>
            </a:r>
            <a:r>
              <a:rPr lang="en" sz="2400" b="1" i="1" dirty="0">
                <a:latin typeface="Questrial"/>
                <a:ea typeface="Questrial"/>
                <a:cs typeface="Questrial"/>
                <a:sym typeface="Questrial"/>
              </a:rPr>
              <a:t>N</a:t>
            </a:r>
            <a:r>
              <a:rPr lang="en" sz="2400" b="1" i="1" u="none" strike="noStrike" cap="none" baseline="0" dirty="0">
                <a:solidFill>
                  <a:schemeClr val="dk2"/>
                </a:solidFill>
                <a:latin typeface="Questrial"/>
                <a:ea typeface="Questrial"/>
                <a:cs typeface="Questrial"/>
                <a:sym typeface="Questrial"/>
              </a:rPr>
              <a:t>ever never n</a:t>
            </a:r>
            <a:r>
              <a:rPr lang="en" sz="2400" b="1" i="1" dirty="0">
                <a:latin typeface="Questrial"/>
                <a:ea typeface="Questrial"/>
                <a:cs typeface="Questrial"/>
                <a:sym typeface="Questrial"/>
              </a:rPr>
              <a:t>ever.</a:t>
            </a:r>
          </a:p>
          <a:p>
            <a:pPr marL="342900" marR="0" lvl="0" indent="-163576" algn="l" rtl="0">
              <a:lnSpc>
                <a:spcPct val="90000"/>
              </a:lnSpc>
              <a:spcBef>
                <a:spcPts val="480"/>
              </a:spcBef>
              <a:spcAft>
                <a:spcPts val="0"/>
              </a:spcAft>
              <a:buClr>
                <a:schemeClr val="accent1"/>
              </a:buClr>
              <a:buFont typeface="Noto Symbol"/>
              <a:buNone/>
            </a:pPr>
            <a:endParaRPr sz="2400" b="1" i="1" u="none" strike="noStrike" cap="none" baseline="0" dirty="0">
              <a:solidFill>
                <a:schemeClr val="dk2"/>
              </a:solidFill>
              <a:latin typeface="Calibri"/>
              <a:ea typeface="Calibri"/>
              <a:cs typeface="Calibri"/>
              <a:sym typeface="Calibri"/>
            </a:endParaRPr>
          </a:p>
          <a:p>
            <a:pPr marL="342900" marR="0" lvl="0" indent="-279400" algn="l" rtl="0">
              <a:lnSpc>
                <a:spcPct val="90000"/>
              </a:lnSpc>
              <a:spcBef>
                <a:spcPts val="48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Essential in the production </a:t>
            </a:r>
            <a:r>
              <a:rPr lang="en" sz="2400" b="0" i="0" u="none" strike="noStrike" cap="none" baseline="0" dirty="0" smtClean="0">
                <a:solidFill>
                  <a:schemeClr val="dk2"/>
                </a:solidFill>
                <a:latin typeface="Questrial"/>
                <a:ea typeface="Questrial"/>
                <a:cs typeface="Questrial"/>
                <a:sym typeface="Questrial"/>
              </a:rPr>
              <a:t>of </a:t>
            </a:r>
            <a:r>
              <a:rPr lang="en" sz="2400" b="0" i="0" u="none" strike="noStrike" cap="none" baseline="0" dirty="0">
                <a:solidFill>
                  <a:schemeClr val="dk2"/>
                </a:solidFill>
                <a:latin typeface="Questrial"/>
                <a:ea typeface="Questrial"/>
                <a:cs typeface="Questrial"/>
                <a:sym typeface="Questrial"/>
              </a:rPr>
              <a:t>DNA, fats in cell membranes </a:t>
            </a:r>
            <a:r>
              <a:rPr lang="en" sz="2400" b="0" i="0" u="none" strike="noStrike" cap="none" baseline="0" dirty="0" smtClean="0">
                <a:solidFill>
                  <a:schemeClr val="dk2"/>
                </a:solidFill>
                <a:latin typeface="Questrial"/>
                <a:ea typeface="Questrial"/>
                <a:cs typeface="Questrial"/>
                <a:sym typeface="Questrial"/>
              </a:rPr>
              <a:t>of </a:t>
            </a:r>
            <a:r>
              <a:rPr lang="en" sz="2400" b="0" i="0" u="none" strike="noStrike" cap="none" baseline="0" dirty="0">
                <a:solidFill>
                  <a:schemeClr val="dk2"/>
                </a:solidFill>
                <a:latin typeface="Questrial"/>
                <a:ea typeface="Questrial"/>
                <a:cs typeface="Questrial"/>
                <a:sym typeface="Questrial"/>
              </a:rPr>
              <a:t>plants and animals, bones, teeth and shells.</a:t>
            </a:r>
          </a:p>
          <a:p>
            <a:pPr marL="342900" marR="0" lvl="0" indent="-163576" algn="l" rtl="0">
              <a:lnSpc>
                <a:spcPct val="90000"/>
              </a:lnSpc>
              <a:spcBef>
                <a:spcPts val="480"/>
              </a:spcBef>
              <a:spcAft>
                <a:spcPts val="0"/>
              </a:spcAft>
              <a:buClr>
                <a:schemeClr val="accent1"/>
              </a:buClr>
              <a:buFont typeface="Noto Symbol"/>
              <a:buNone/>
            </a:pPr>
            <a:endParaRPr sz="2400" b="0" i="0" u="none" strike="noStrike" cap="none" baseline="0" dirty="0">
              <a:solidFill>
                <a:schemeClr val="dk2"/>
              </a:solidFill>
              <a:latin typeface="Calibri"/>
              <a:ea typeface="Calibri"/>
              <a:cs typeface="Calibri"/>
              <a:sym typeface="Calibri"/>
            </a:endParaRPr>
          </a:p>
          <a:p>
            <a:pPr marL="342900" marR="0" lvl="0" indent="-279400" algn="l" rtl="0">
              <a:lnSpc>
                <a:spcPct val="90000"/>
              </a:lnSpc>
              <a:spcBef>
                <a:spcPts val="48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 Not dependent on bacterial action to cycle</a:t>
            </a:r>
          </a:p>
          <a:p>
            <a:pPr marL="0" marR="0" lvl="0" indent="0" algn="l" rtl="0">
              <a:spcBef>
                <a:spcPts val="0"/>
              </a:spcBef>
              <a:buNone/>
            </a:pPr>
            <a:endParaRPr sz="2400" b="0" i="0" u="none" strike="noStrike" cap="none" baseline="0" dirty="0">
              <a:solidFill>
                <a:schemeClr val="dk2"/>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409362" y="601325"/>
            <a:ext cx="7415099" cy="3574200"/>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Released from rock through weathering and acid rain.  A slow process</a:t>
            </a:r>
          </a:p>
          <a:p>
            <a:pPr marL="342900" marR="0" lvl="0" indent="-163576" algn="l" rtl="0">
              <a:lnSpc>
                <a:spcPct val="100000"/>
              </a:lnSpc>
              <a:spcBef>
                <a:spcPts val="480"/>
              </a:spcBef>
              <a:spcAft>
                <a:spcPts val="0"/>
              </a:spcAft>
              <a:buClr>
                <a:schemeClr val="accent1"/>
              </a:buClr>
              <a:buFont typeface="Noto Symbol"/>
              <a:buNone/>
            </a:pPr>
            <a:endParaRPr sz="2400" b="0" i="0" u="none" strike="noStrike" cap="none" baseline="0">
              <a:solidFill>
                <a:schemeClr val="dk2"/>
              </a:solidFill>
              <a:latin typeface="Calibri"/>
              <a:ea typeface="Calibri"/>
              <a:cs typeface="Calibri"/>
              <a:sym typeface="Calibri"/>
            </a:endParaRP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Dissolved in soil &amp; water, and taken up by plant roots</a:t>
            </a:r>
          </a:p>
          <a:p>
            <a:pPr marL="342900" marR="0" lvl="0" indent="-163576" algn="l" rtl="0">
              <a:lnSpc>
                <a:spcPct val="100000"/>
              </a:lnSpc>
              <a:spcBef>
                <a:spcPts val="480"/>
              </a:spcBef>
              <a:spcAft>
                <a:spcPts val="0"/>
              </a:spcAft>
              <a:buClr>
                <a:schemeClr val="accent1"/>
              </a:buClr>
              <a:buFont typeface="Noto Symbol"/>
              <a:buNone/>
            </a:pPr>
            <a:endParaRPr sz="2400" b="0" i="0" u="none" strike="noStrike" cap="none" baseline="0">
              <a:solidFill>
                <a:schemeClr val="dk2"/>
              </a:solidFill>
              <a:latin typeface="Calibri"/>
              <a:ea typeface="Calibri"/>
              <a:cs typeface="Calibri"/>
              <a:sym typeface="Calibri"/>
            </a:endParaRP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Found in guano (waste of fish eating birds)</a:t>
            </a:r>
          </a:p>
          <a:p>
            <a:pPr marL="0" marR="0" lvl="0" indent="0" algn="l" rtl="0">
              <a:spcBef>
                <a:spcPts val="0"/>
              </a:spcBef>
              <a:buNone/>
            </a:pPr>
            <a:endParaRPr sz="2400" b="0" i="0" u="none" strike="noStrike" cap="none" baseline="0">
              <a:solidFill>
                <a:schemeClr val="dk2"/>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72087" y="124308"/>
            <a:ext cx="7024799" cy="857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3600" b="0" i="0" u="none" strike="noStrike" cap="none" baseline="0">
                <a:solidFill>
                  <a:schemeClr val="dk2"/>
                </a:solidFill>
                <a:latin typeface="Questrial"/>
                <a:ea typeface="Questrial"/>
                <a:cs typeface="Questrial"/>
                <a:sym typeface="Questrial"/>
              </a:rPr>
              <a:t>Human impact</a:t>
            </a:r>
          </a:p>
        </p:txBody>
      </p:sp>
      <p:sp>
        <p:nvSpPr>
          <p:cNvPr id="130" name="Shape 130"/>
          <p:cNvSpPr txBox="1">
            <a:spLocks noGrp="1"/>
          </p:cNvSpPr>
          <p:nvPr>
            <p:ph type="body" idx="1"/>
          </p:nvPr>
        </p:nvSpPr>
        <p:spPr>
          <a:xfrm>
            <a:off x="1066800" y="1428750"/>
            <a:ext cx="6777036" cy="2631281"/>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Mining large quantities for production of inorganic fertilizer</a:t>
            </a:r>
          </a:p>
          <a:p>
            <a:pPr marL="342900" marR="0" lvl="0" indent="-163576" algn="l" rtl="0">
              <a:lnSpc>
                <a:spcPct val="100000"/>
              </a:lnSpc>
              <a:spcBef>
                <a:spcPts val="480"/>
              </a:spcBef>
              <a:spcAft>
                <a:spcPts val="0"/>
              </a:spcAft>
              <a:buClr>
                <a:schemeClr val="accent1"/>
              </a:buClr>
              <a:buFont typeface="Noto Symbol"/>
              <a:buNone/>
            </a:pPr>
            <a:endParaRPr sz="2400" b="0" i="0" u="none" strike="noStrike" cap="none" baseline="0">
              <a:solidFill>
                <a:schemeClr val="dk2"/>
              </a:solidFill>
              <a:latin typeface="Calibri"/>
              <a:ea typeface="Calibri"/>
              <a:cs typeface="Calibri"/>
              <a:sym typeface="Calibri"/>
            </a:endParaRP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Clear cutting tropical areas for agriculture</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a:solidFill>
                  <a:schemeClr val="dk2"/>
                </a:solidFill>
                <a:latin typeface="Questrial"/>
                <a:ea typeface="Questrial"/>
                <a:cs typeface="Questrial"/>
                <a:sym typeface="Questrial"/>
              </a:rPr>
              <a:t>Decreases available phosphorus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a:solidFill>
                  <a:schemeClr val="dk2"/>
                </a:solidFill>
                <a:latin typeface="Questrial"/>
                <a:ea typeface="Questrial"/>
                <a:cs typeface="Questrial"/>
                <a:sym typeface="Questrial"/>
              </a:rPr>
              <a:t>Little found in the soil</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a:solidFill>
                  <a:schemeClr val="dk2"/>
                </a:solidFill>
                <a:latin typeface="Questrial"/>
                <a:ea typeface="Questrial"/>
                <a:cs typeface="Questrial"/>
                <a:sym typeface="Questrial"/>
              </a:rPr>
              <a:t>When the vegetation is gone, P is washed away</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10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10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10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10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1000"/>
                                        <p:tgtEl>
                                          <p:spTgt spid="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1000"/>
                                        <p:tgtEl>
                                          <p:spTgt spid="1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1042987" y="1257300"/>
            <a:ext cx="7339011" cy="3117056"/>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Runoff of animal wastes from feedlots</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Stream runoff carries P to lakes and ponds</a:t>
            </a:r>
          </a:p>
          <a:p>
            <a:pPr marL="1123950" marR="0" lvl="3" indent="-234950" algn="l" rtl="0">
              <a:lnSpc>
                <a:spcPct val="100000"/>
              </a:lnSpc>
              <a:spcBef>
                <a:spcPts val="360"/>
              </a:spcBef>
              <a:spcAft>
                <a:spcPts val="0"/>
              </a:spcAft>
              <a:buClr>
                <a:schemeClr val="accent1"/>
              </a:buClr>
              <a:buSzPct val="76000"/>
              <a:buFont typeface="Noto Symbol"/>
              <a:buChar char="○"/>
            </a:pPr>
            <a:r>
              <a:rPr lang="en" sz="1800" b="0" i="0" u="none" strike="noStrike" cap="none" baseline="0">
                <a:solidFill>
                  <a:schemeClr val="dk2"/>
                </a:solidFill>
                <a:latin typeface="Questrial"/>
                <a:ea typeface="Questrial"/>
                <a:cs typeface="Questrial"/>
                <a:sym typeface="Questrial"/>
              </a:rPr>
              <a:t>Increase growth of cyanobacteria</a:t>
            </a:r>
          </a:p>
          <a:p>
            <a:pPr marL="1123950" marR="0" lvl="3" indent="-234950" algn="l" rtl="0">
              <a:lnSpc>
                <a:spcPct val="100000"/>
              </a:lnSpc>
              <a:spcBef>
                <a:spcPts val="360"/>
              </a:spcBef>
              <a:spcAft>
                <a:spcPts val="0"/>
              </a:spcAft>
              <a:buClr>
                <a:schemeClr val="accent1"/>
              </a:buClr>
              <a:buSzPct val="76000"/>
              <a:buFont typeface="Noto Symbol"/>
              <a:buChar char="○"/>
            </a:pPr>
            <a:r>
              <a:rPr lang="en" sz="1800" b="0" i="0" u="none" strike="noStrike" cap="none" baseline="0">
                <a:solidFill>
                  <a:schemeClr val="dk2"/>
                </a:solidFill>
                <a:latin typeface="Questrial"/>
                <a:ea typeface="Questrial"/>
                <a:cs typeface="Questrial"/>
                <a:sym typeface="Questrial"/>
              </a:rPr>
              <a:t>Green algae and aquatic plants</a:t>
            </a:r>
          </a:p>
          <a:p>
            <a:pPr marL="1123950" marR="0" lvl="3" indent="-234950" algn="l" rtl="0">
              <a:lnSpc>
                <a:spcPct val="100000"/>
              </a:lnSpc>
              <a:spcBef>
                <a:spcPts val="360"/>
              </a:spcBef>
              <a:spcAft>
                <a:spcPts val="0"/>
              </a:spcAft>
              <a:buClr>
                <a:schemeClr val="accent1"/>
              </a:buClr>
              <a:buSzPct val="76000"/>
              <a:buFont typeface="Noto Symbol"/>
              <a:buChar char="○"/>
            </a:pPr>
            <a:r>
              <a:rPr lang="en" sz="1800" b="0" i="0" u="none" strike="noStrike" cap="none" baseline="0">
                <a:solidFill>
                  <a:schemeClr val="dk2"/>
                </a:solidFill>
                <a:latin typeface="Questrial"/>
                <a:ea typeface="Questrial"/>
                <a:cs typeface="Questrial"/>
                <a:sym typeface="Questrial"/>
              </a:rPr>
              <a:t>Increase causes sunlight to be blocked</a:t>
            </a:r>
          </a:p>
          <a:p>
            <a:pPr marL="1123950" marR="0" lvl="3" indent="-234950" algn="l" rtl="0">
              <a:lnSpc>
                <a:spcPct val="100000"/>
              </a:lnSpc>
              <a:spcBef>
                <a:spcPts val="360"/>
              </a:spcBef>
              <a:spcAft>
                <a:spcPts val="0"/>
              </a:spcAft>
              <a:buClr>
                <a:schemeClr val="accent1"/>
              </a:buClr>
              <a:buSzPct val="76000"/>
              <a:buFont typeface="Noto Symbol"/>
              <a:buChar char="○"/>
            </a:pPr>
            <a:r>
              <a:rPr lang="en" sz="1800" b="0" i="0" u="none" strike="noStrike" cap="none" baseline="0">
                <a:solidFill>
                  <a:schemeClr val="dk2"/>
                </a:solidFill>
                <a:latin typeface="Questrial"/>
                <a:ea typeface="Questrial"/>
                <a:cs typeface="Questrial"/>
                <a:sym typeface="Questrial"/>
              </a:rPr>
              <a:t>Aerobic decomposers decrease O</a:t>
            </a:r>
            <a:r>
              <a:rPr lang="en" sz="1800" b="0" i="0" u="none" strike="noStrike" cap="none" baseline="-25000">
                <a:solidFill>
                  <a:schemeClr val="dk2"/>
                </a:solidFill>
                <a:latin typeface="Questrial"/>
                <a:ea typeface="Questrial"/>
                <a:cs typeface="Questrial"/>
                <a:sym typeface="Questrial"/>
              </a:rPr>
              <a:t>2</a:t>
            </a:r>
            <a:r>
              <a:rPr lang="en" sz="1800" b="0" i="0" u="none" strike="noStrike" cap="none" baseline="0">
                <a:solidFill>
                  <a:schemeClr val="dk2"/>
                </a:solidFill>
                <a:latin typeface="Questrial"/>
                <a:ea typeface="Questrial"/>
                <a:cs typeface="Questrial"/>
                <a:sym typeface="Questrial"/>
              </a:rPr>
              <a:t> content in water</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Excess P ends up killing aquatic animals and plants </a:t>
            </a:r>
          </a:p>
          <a:p>
            <a:pPr marL="0" marR="0" lvl="0" indent="0" algn="l" rtl="0">
              <a:spcBef>
                <a:spcPts val="0"/>
              </a:spcBef>
              <a:buNone/>
            </a:pPr>
            <a:endParaRPr sz="2400" b="0" i="0" u="none" strike="noStrike" cap="none" baseline="0">
              <a:solidFill>
                <a:schemeClr val="dk2"/>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0" end="0"/>
                                            </p:txEl>
                                          </p:spTgt>
                                        </p:tgtEl>
                                        <p:attrNameLst>
                                          <p:attrName>style.visibility</p:attrName>
                                        </p:attrNameLst>
                                      </p:cBhvr>
                                      <p:to>
                                        <p:strVal val="visible"/>
                                      </p:to>
                                    </p:set>
                                    <p:animEffect transition="in" filter="fade">
                                      <p:cBhvr>
                                        <p:cTn id="12" dur="1000"/>
                                        <p:tgtEl>
                                          <p:spTgt spid="1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1" end="1"/>
                                            </p:txEl>
                                          </p:spTgt>
                                        </p:tgtEl>
                                        <p:attrNameLst>
                                          <p:attrName>style.visibility</p:attrName>
                                        </p:attrNameLst>
                                      </p:cBhvr>
                                      <p:to>
                                        <p:strVal val="visible"/>
                                      </p:to>
                                    </p:set>
                                    <p:animEffect transition="in" filter="fade">
                                      <p:cBhvr>
                                        <p:cTn id="17" dur="1000"/>
                                        <p:tgtEl>
                                          <p:spTgt spid="1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2" end="2"/>
                                            </p:txEl>
                                          </p:spTgt>
                                        </p:tgtEl>
                                        <p:attrNameLst>
                                          <p:attrName>style.visibility</p:attrName>
                                        </p:attrNameLst>
                                      </p:cBhvr>
                                      <p:to>
                                        <p:strVal val="visible"/>
                                      </p:to>
                                    </p:set>
                                    <p:animEffect transition="in" filter="fade">
                                      <p:cBhvr>
                                        <p:cTn id="22" dur="1000"/>
                                        <p:tgtEl>
                                          <p:spTgt spid="1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3" end="3"/>
                                            </p:txEl>
                                          </p:spTgt>
                                        </p:tgtEl>
                                        <p:attrNameLst>
                                          <p:attrName>style.visibility</p:attrName>
                                        </p:attrNameLst>
                                      </p:cBhvr>
                                      <p:to>
                                        <p:strVal val="visible"/>
                                      </p:to>
                                    </p:set>
                                    <p:animEffect transition="in" filter="fade">
                                      <p:cBhvr>
                                        <p:cTn id="27" dur="1000"/>
                                        <p:tgtEl>
                                          <p:spTgt spid="1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pRg st="4" end="4"/>
                                            </p:txEl>
                                          </p:spTgt>
                                        </p:tgtEl>
                                        <p:attrNameLst>
                                          <p:attrName>style.visibility</p:attrName>
                                        </p:attrNameLst>
                                      </p:cBhvr>
                                      <p:to>
                                        <p:strVal val="visible"/>
                                      </p:to>
                                    </p:set>
                                    <p:animEffect transition="in" filter="fade">
                                      <p:cBhvr>
                                        <p:cTn id="32" dur="1000"/>
                                        <p:tgtEl>
                                          <p:spTgt spid="13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pRg st="5" end="5"/>
                                            </p:txEl>
                                          </p:spTgt>
                                        </p:tgtEl>
                                        <p:attrNameLst>
                                          <p:attrName>style.visibility</p:attrName>
                                        </p:attrNameLst>
                                      </p:cBhvr>
                                      <p:to>
                                        <p:strVal val="visible"/>
                                      </p:to>
                                    </p:set>
                                    <p:animEffect transition="in" filter="fade">
                                      <p:cBhvr>
                                        <p:cTn id="37" dur="1000"/>
                                        <p:tgtEl>
                                          <p:spTgt spid="13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xEl>
                                              <p:pRg st="6" end="6"/>
                                            </p:txEl>
                                          </p:spTgt>
                                        </p:tgtEl>
                                        <p:attrNameLst>
                                          <p:attrName>style.visibility</p:attrName>
                                        </p:attrNameLst>
                                      </p:cBhvr>
                                      <p:to>
                                        <p:strVal val="visible"/>
                                      </p:to>
                                    </p:set>
                                    <p:animEffect transition="in" filter="fade">
                                      <p:cBhvr>
                                        <p:cTn id="42" dur="1000"/>
                                        <p:tgtEl>
                                          <p:spTgt spid="13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5">
                                            <p:txEl>
                                              <p:pRg st="7" end="7"/>
                                            </p:txEl>
                                          </p:spTgt>
                                        </p:tgtEl>
                                        <p:attrNameLst>
                                          <p:attrName>style.visibility</p:attrName>
                                        </p:attrNameLst>
                                      </p:cBhvr>
                                      <p:to>
                                        <p:strVal val="visible"/>
                                      </p:to>
                                    </p:set>
                                    <p:animEffect transition="in" filter="fade">
                                      <p:cBhvr>
                                        <p:cTn id="47" dur="1000"/>
                                        <p:tgtEl>
                                          <p:spTgt spid="1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800" y="-16228"/>
            <a:ext cx="4857750" cy="5330699"/>
          </a:xfrm>
          <a:prstGeom prst="rect">
            <a:avLst/>
          </a:prstGeom>
        </p:spPr>
      </p:pic>
    </p:spTree>
    <p:extLst>
      <p:ext uri="{BB962C8B-B14F-4D97-AF65-F5344CB8AC3E}">
        <p14:creationId xmlns:p14="http://schemas.microsoft.com/office/powerpoint/2010/main" val="2455049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042987" y="577750"/>
            <a:ext cx="7024686" cy="64293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sp>
        <p:nvSpPr>
          <p:cNvPr id="50" name="Shape 50"/>
          <p:cNvSpPr txBox="1">
            <a:spLocks noGrp="1"/>
          </p:cNvSpPr>
          <p:nvPr>
            <p:ph type="body" idx="1"/>
          </p:nvPr>
        </p:nvSpPr>
        <p:spPr>
          <a:xfrm>
            <a:off x="1042987" y="1307306"/>
            <a:ext cx="6777036" cy="1973461"/>
          </a:xfrm>
          <a:prstGeom prst="rect">
            <a:avLst/>
          </a:prstGeom>
          <a:noFill/>
          <a:ln>
            <a:noFill/>
          </a:ln>
        </p:spPr>
        <p:txBody>
          <a:bodyPr lIns="91425" tIns="45700" rIns="91425" bIns="45700" anchor="t" anchorCtr="0">
            <a:noAutofit/>
          </a:bodyPr>
          <a:lstStyle/>
          <a:p>
            <a:pPr marL="342900" marR="0" lvl="0" indent="-139700" algn="l" rtl="0">
              <a:spcBef>
                <a:spcPts val="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pic>
        <p:nvPicPr>
          <p:cNvPr id="51" name="Shape 51"/>
          <p:cNvPicPr preferRelativeResize="0"/>
          <p:nvPr/>
        </p:nvPicPr>
        <p:blipFill rotWithShape="1">
          <a:blip r:embed="rId3">
            <a:alphaModFix/>
          </a:blip>
          <a:srcRect/>
          <a:stretch/>
        </p:blipFill>
        <p:spPr>
          <a:xfrm>
            <a:off x="-1828800" y="-29358"/>
            <a:ext cx="13607176" cy="53149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800" y="-171450"/>
            <a:ext cx="4265891" cy="5465026"/>
          </a:xfrm>
          <a:prstGeom prst="rect">
            <a:avLst/>
          </a:prstGeom>
        </p:spPr>
      </p:pic>
    </p:spTree>
    <p:extLst>
      <p:ext uri="{BB962C8B-B14F-4D97-AF65-F5344CB8AC3E}">
        <p14:creationId xmlns:p14="http://schemas.microsoft.com/office/powerpoint/2010/main" val="2408881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1358605">
            <a:off x="2534446" y="-52600"/>
            <a:ext cx="4163975" cy="5056255"/>
          </a:xfrm>
          <a:prstGeom prst="rect">
            <a:avLst/>
          </a:prstGeom>
        </p:spPr>
      </p:pic>
    </p:spTree>
    <p:extLst>
      <p:ext uri="{BB962C8B-B14F-4D97-AF65-F5344CB8AC3E}">
        <p14:creationId xmlns:p14="http://schemas.microsoft.com/office/powerpoint/2010/main" val="1175264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0" y="209550"/>
            <a:ext cx="4143100" cy="4762500"/>
          </a:xfrm>
          <a:prstGeom prst="rect">
            <a:avLst/>
          </a:prstGeom>
        </p:spPr>
      </p:pic>
    </p:spTree>
    <p:extLst>
      <p:ext uri="{BB962C8B-B14F-4D97-AF65-F5344CB8AC3E}">
        <p14:creationId xmlns:p14="http://schemas.microsoft.com/office/powerpoint/2010/main" val="1437125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ChemCatalyst</a:t>
            </a:r>
            <a:r>
              <a:rPr lang="en-US" dirty="0" smtClean="0"/>
              <a:t>: Sept 29</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6825366" cy="5380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21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228600" y="114300"/>
            <a:ext cx="7772400" cy="85725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The Hydrologic Cycle</a:t>
            </a:r>
          </a:p>
        </p:txBody>
      </p:sp>
      <p:pic>
        <p:nvPicPr>
          <p:cNvPr id="57" name="Shape 57"/>
          <p:cNvPicPr preferRelativeResize="0"/>
          <p:nvPr/>
        </p:nvPicPr>
        <p:blipFill rotWithShape="1">
          <a:blip r:embed="rId3">
            <a:alphaModFix/>
          </a:blip>
          <a:srcRect/>
          <a:stretch/>
        </p:blipFill>
        <p:spPr>
          <a:xfrm>
            <a:off x="2059553" y="1028700"/>
            <a:ext cx="6722024" cy="379454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042987" y="577750"/>
            <a:ext cx="7024686" cy="642937"/>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Out of the Air…</a:t>
            </a:r>
          </a:p>
        </p:txBody>
      </p:sp>
      <p:sp>
        <p:nvSpPr>
          <p:cNvPr id="63" name="Shape 63"/>
          <p:cNvSpPr txBox="1">
            <a:spLocks noGrp="1"/>
          </p:cNvSpPr>
          <p:nvPr>
            <p:ph type="body" idx="1"/>
          </p:nvPr>
        </p:nvSpPr>
        <p:spPr>
          <a:xfrm>
            <a:off x="1042987" y="1307306"/>
            <a:ext cx="6777036" cy="1973461"/>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 sz="3200" b="0" i="0" u="none" strike="noStrike" cap="none" baseline="0">
                <a:solidFill>
                  <a:schemeClr val="dk1"/>
                </a:solidFill>
                <a:latin typeface="Calibri"/>
                <a:ea typeface="Calibri"/>
                <a:cs typeface="Calibri"/>
                <a:sym typeface="Calibri"/>
              </a:rPr>
              <a:t>Condensation</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 sz="3200" b="0" i="0" u="none" strike="noStrike" cap="none" baseline="0">
                <a:solidFill>
                  <a:schemeClr val="dk1"/>
                </a:solidFill>
                <a:latin typeface="Calibri"/>
                <a:ea typeface="Calibri"/>
                <a:cs typeface="Calibri"/>
                <a:sym typeface="Calibri"/>
              </a:rPr>
              <a:t>Precipitation</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042987" y="577750"/>
            <a:ext cx="7024686" cy="642937"/>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On the ground…</a:t>
            </a:r>
          </a:p>
        </p:txBody>
      </p:sp>
      <p:sp>
        <p:nvSpPr>
          <p:cNvPr id="69" name="Shape 69"/>
          <p:cNvSpPr txBox="1">
            <a:spLocks noGrp="1"/>
          </p:cNvSpPr>
          <p:nvPr>
            <p:ph type="body" idx="1"/>
          </p:nvPr>
        </p:nvSpPr>
        <p:spPr>
          <a:xfrm>
            <a:off x="1042987" y="1307306"/>
            <a:ext cx="6777036" cy="1973461"/>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 sz="3200" b="0" i="0" u="none" strike="noStrike" cap="none" baseline="0">
                <a:solidFill>
                  <a:schemeClr val="dk1"/>
                </a:solidFill>
                <a:latin typeface="Calibri"/>
                <a:ea typeface="Calibri"/>
                <a:cs typeface="Calibri"/>
                <a:sym typeface="Calibri"/>
              </a:rPr>
              <a:t>Runoff</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 sz="3200" b="0" i="0" u="none" strike="noStrike" cap="none" baseline="0">
                <a:solidFill>
                  <a:schemeClr val="dk1"/>
                </a:solidFill>
                <a:latin typeface="Calibri"/>
                <a:ea typeface="Calibri"/>
                <a:cs typeface="Calibri"/>
                <a:sym typeface="Calibri"/>
              </a:rPr>
              <a:t>Infiltration</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mbel.info/wp-content/uploads/2013/04/WaterCyc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3350"/>
            <a:ext cx="6248400" cy="499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687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042987" y="577750"/>
            <a:ext cx="7024686" cy="64293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sp>
        <p:nvSpPr>
          <p:cNvPr id="75" name="Shape 75"/>
          <p:cNvSpPr txBox="1">
            <a:spLocks noGrp="1"/>
          </p:cNvSpPr>
          <p:nvPr>
            <p:ph type="body" idx="1"/>
          </p:nvPr>
        </p:nvSpPr>
        <p:spPr>
          <a:xfrm>
            <a:off x="1042987" y="1307306"/>
            <a:ext cx="6777036" cy="1973461"/>
          </a:xfrm>
          <a:prstGeom prst="rect">
            <a:avLst/>
          </a:prstGeom>
          <a:noFill/>
          <a:ln>
            <a:noFill/>
          </a:ln>
        </p:spPr>
        <p:txBody>
          <a:bodyPr lIns="91425" tIns="45700" rIns="91425" bIns="45700" anchor="t" anchorCtr="0">
            <a:noAutofit/>
          </a:bodyPr>
          <a:lstStyle/>
          <a:p>
            <a:pPr marL="342900" marR="0" lvl="0" indent="-139700" algn="l" rtl="0">
              <a:spcBef>
                <a:spcPts val="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pic>
        <p:nvPicPr>
          <p:cNvPr id="76" name="Shape 76"/>
          <p:cNvPicPr preferRelativeResize="0"/>
          <p:nvPr/>
        </p:nvPicPr>
        <p:blipFill rotWithShape="1">
          <a:blip r:embed="rId3">
            <a:alphaModFix/>
          </a:blip>
          <a:srcRect/>
          <a:stretch/>
        </p:blipFill>
        <p:spPr>
          <a:xfrm>
            <a:off x="76200" y="18542"/>
            <a:ext cx="8915400" cy="50326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304046" y="1256100"/>
            <a:ext cx="8535899" cy="26312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The sulfur cycle is primarily gaseous (SO</a:t>
            </a:r>
            <a:r>
              <a:rPr lang="en" sz="2400" b="0" i="0" u="none" strike="noStrike" cap="none" baseline="-25000">
                <a:solidFill>
                  <a:schemeClr val="dk2"/>
                </a:solidFill>
                <a:latin typeface="Questrial"/>
                <a:ea typeface="Questrial"/>
                <a:cs typeface="Questrial"/>
                <a:sym typeface="Questrial"/>
              </a:rPr>
              <a:t>2</a:t>
            </a:r>
            <a:r>
              <a:rPr lang="en" sz="2400" b="0" i="0" u="none" strike="noStrike" cap="none" baseline="0">
                <a:solidFill>
                  <a:schemeClr val="dk2"/>
                </a:solidFill>
                <a:latin typeface="Questrial"/>
                <a:ea typeface="Questrial"/>
                <a:cs typeface="Questrial"/>
                <a:sym typeface="Questrial"/>
              </a:rPr>
              <a:t>)</a:t>
            </a:r>
          </a:p>
          <a:p>
            <a:pPr marL="342900" marR="0" lvl="0" indent="-163576" algn="l" rtl="0">
              <a:lnSpc>
                <a:spcPct val="100000"/>
              </a:lnSpc>
              <a:spcBef>
                <a:spcPts val="480"/>
              </a:spcBef>
              <a:spcAft>
                <a:spcPts val="0"/>
              </a:spcAft>
              <a:buClr>
                <a:schemeClr val="accent1"/>
              </a:buClr>
              <a:buFont typeface="Noto Symbol"/>
              <a:buNone/>
            </a:pPr>
            <a:endParaRPr sz="2400" b="0" i="0" u="none" strike="noStrike" cap="none" baseline="0">
              <a:solidFill>
                <a:schemeClr val="dk2"/>
              </a:solidFill>
              <a:latin typeface="Questrial"/>
              <a:ea typeface="Questrial"/>
              <a:cs typeface="Questrial"/>
              <a:sym typeface="Questrial"/>
            </a:endParaRP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baseline="0">
                <a:solidFill>
                  <a:schemeClr val="dk2"/>
                </a:solidFill>
                <a:latin typeface="Merriweather"/>
                <a:ea typeface="Merriweather"/>
                <a:cs typeface="Merriweather"/>
                <a:sym typeface="Merriweather"/>
              </a:rPr>
              <a:t> </a:t>
            </a:r>
            <a:r>
              <a:rPr lang="en" sz="2400" b="0" i="0" u="none" strike="noStrike" cap="none" baseline="0">
                <a:solidFill>
                  <a:schemeClr val="dk2"/>
                </a:solidFill>
                <a:latin typeface="Questrial"/>
                <a:ea typeface="Questrial"/>
                <a:cs typeface="Questrial"/>
                <a:sym typeface="Questrial"/>
              </a:rPr>
              <a:t>Most sulfur found in underground rocks FeS</a:t>
            </a:r>
            <a:r>
              <a:rPr lang="en" sz="2400" b="0" i="0" u="none" strike="noStrike" cap="none" baseline="-25000">
                <a:solidFill>
                  <a:schemeClr val="dk2"/>
                </a:solidFill>
                <a:latin typeface="Questrial"/>
                <a:ea typeface="Questrial"/>
                <a:cs typeface="Questrial"/>
                <a:sym typeface="Questrial"/>
              </a:rPr>
              <a:t>2 </a:t>
            </a:r>
            <a:r>
              <a:rPr lang="en" sz="2400" b="0" i="0" u="none" strike="noStrike" cap="none" baseline="0">
                <a:solidFill>
                  <a:schemeClr val="dk2"/>
                </a:solidFill>
                <a:latin typeface="Questrial"/>
                <a:ea typeface="Questrial"/>
                <a:cs typeface="Questrial"/>
                <a:sym typeface="Questrial"/>
              </a:rPr>
              <a:t>(iron pyrite) and CaSO</a:t>
            </a:r>
            <a:r>
              <a:rPr lang="en" sz="2400" b="0" i="0" u="none" strike="noStrike" cap="none" baseline="-25000">
                <a:solidFill>
                  <a:schemeClr val="dk2"/>
                </a:solidFill>
                <a:latin typeface="Questrial"/>
                <a:ea typeface="Questrial"/>
                <a:cs typeface="Questrial"/>
                <a:sym typeface="Questrial"/>
              </a:rPr>
              <a:t>4</a:t>
            </a:r>
            <a:r>
              <a:rPr lang="en" sz="2400" b="0" i="0" u="none" strike="noStrike" cap="none" baseline="0">
                <a:solidFill>
                  <a:schemeClr val="dk2"/>
                </a:solidFill>
                <a:latin typeface="Questrial"/>
                <a:ea typeface="Questrial"/>
                <a:cs typeface="Questrial"/>
                <a:sym typeface="Questrial"/>
              </a:rPr>
              <a:t> (gypsum)</a:t>
            </a:r>
          </a:p>
          <a:p>
            <a:pPr marL="0" marR="0" lvl="0" indent="0" algn="l" rtl="0">
              <a:spcBef>
                <a:spcPts val="0"/>
              </a:spcBef>
              <a:buNone/>
            </a:pPr>
            <a:endParaRPr sz="2400" b="0" i="0" u="none" strike="noStrike" cap="none" baseline="0">
              <a:solidFill>
                <a:schemeClr val="dk2"/>
              </a:solidFill>
              <a:latin typeface="Questrial"/>
              <a:ea typeface="Questrial"/>
              <a:cs typeface="Questrial"/>
              <a:sym typeface="Questrial"/>
            </a:endParaRPr>
          </a:p>
        </p:txBody>
      </p:sp>
      <p:pic>
        <p:nvPicPr>
          <p:cNvPr id="82" name="Shape 82"/>
          <p:cNvPicPr preferRelativeResize="0"/>
          <p:nvPr/>
        </p:nvPicPr>
        <p:blipFill>
          <a:blip r:embed="rId3">
            <a:alphaModFix/>
          </a:blip>
          <a:stretch>
            <a:fillRect/>
          </a:stretch>
        </p:blipFill>
        <p:spPr>
          <a:xfrm>
            <a:off x="5528650" y="2734775"/>
            <a:ext cx="3615350" cy="2408725"/>
          </a:xfrm>
          <a:prstGeom prst="rect">
            <a:avLst/>
          </a:prstGeom>
          <a:noFill/>
          <a:ln>
            <a:noFill/>
          </a:ln>
        </p:spPr>
      </p:pic>
      <p:pic>
        <p:nvPicPr>
          <p:cNvPr id="83" name="Shape 83"/>
          <p:cNvPicPr preferRelativeResize="0"/>
          <p:nvPr/>
        </p:nvPicPr>
        <p:blipFill>
          <a:blip r:embed="rId4">
            <a:alphaModFix/>
          </a:blip>
          <a:stretch>
            <a:fillRect/>
          </a:stretch>
        </p:blipFill>
        <p:spPr>
          <a:xfrm>
            <a:off x="770275" y="2963437"/>
            <a:ext cx="2039775" cy="1951400"/>
          </a:xfrm>
          <a:prstGeom prst="rect">
            <a:avLst/>
          </a:prstGeom>
          <a:noFill/>
          <a:ln>
            <a:noFill/>
          </a:ln>
        </p:spPr>
      </p:pic>
      <p:sp>
        <p:nvSpPr>
          <p:cNvPr id="2" name="Rectangle 1"/>
          <p:cNvSpPr/>
          <p:nvPr/>
        </p:nvSpPr>
        <p:spPr>
          <a:xfrm>
            <a:off x="1790162" y="285750"/>
            <a:ext cx="422423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Sulfur Cycle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347</Words>
  <Application>Microsoft Office PowerPoint</Application>
  <PresentationFormat>On-screen Show (16:9)</PresentationFormat>
  <Paragraphs>65</Paragraphs>
  <Slides>22</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Arial</vt:lpstr>
      <vt:lpstr>Questrial</vt:lpstr>
      <vt:lpstr>Noto Symbol</vt:lpstr>
      <vt:lpstr>Merriweather</vt:lpstr>
      <vt:lpstr>Times New Roman</vt:lpstr>
      <vt:lpstr>Trebuchet MS</vt:lpstr>
      <vt:lpstr>wave</vt:lpstr>
      <vt:lpstr>In 2004 the there was 35ppm of nitrates in a river. In 2010 the water was tested again and found to contain 105ppm of nitrates.   Describe one human activity that might account for the change in the amount of nitrates. For the activity you identified in part “a” describe one way to reduce that impact. Calculate… The amount the nitrates increased. The percent increase of the nitrates.</vt:lpstr>
      <vt:lpstr>PowerPoint Presentation</vt:lpstr>
      <vt:lpstr>ChemCatalyst: Sept 29</vt:lpstr>
      <vt:lpstr>The Hydrologic Cycle</vt:lpstr>
      <vt:lpstr>Out of the Air…</vt:lpstr>
      <vt:lpstr>On the ground…</vt:lpstr>
      <vt:lpstr>PowerPoint Presentation</vt:lpstr>
      <vt:lpstr>PowerPoint Presentation</vt:lpstr>
      <vt:lpstr>PowerPoint Presentation</vt:lpstr>
      <vt:lpstr>PowerPoint Presentation</vt:lpstr>
      <vt:lpstr>Human Impacts</vt:lpstr>
      <vt:lpstr>PowerPoint Presentation</vt:lpstr>
      <vt:lpstr>PowerPoint Presentation</vt:lpstr>
      <vt:lpstr>The Phosphorus Cycle</vt:lpstr>
      <vt:lpstr>PowerPoint Presentation</vt:lpstr>
      <vt:lpstr>PowerPoint Presentation</vt:lpstr>
      <vt:lpstr>Human impact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2004 the there was 35ppm of nitrates in a river. In 2010 the water was tested again and found to contain 105ppm of nitrates.   Describe one human activity that might account for the change in the amount of nitrates. For the activity you identified in part “a” describe one way to reduce that impact. Calculate… The amount the nitrates increased. The percent increase of the nitrates.</dc:title>
  <dc:creator>COLLIER, RANDI</dc:creator>
  <cp:lastModifiedBy>COLLIER, RANDI</cp:lastModifiedBy>
  <cp:revision>7</cp:revision>
  <dcterms:modified xsi:type="dcterms:W3CDTF">2018-12-03T13:25:31Z</dcterms:modified>
</cp:coreProperties>
</file>