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86" r:id="rId22"/>
    <p:sldId id="287" r:id="rId23"/>
    <p:sldId id="288" r:id="rId24"/>
    <p:sldId id="289" r:id="rId25"/>
    <p:sldId id="274" r:id="rId26"/>
    <p:sldId id="26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89860" autoAdjust="0"/>
  </p:normalViewPr>
  <p:slideViewPr>
    <p:cSldViewPr>
      <p:cViewPr varScale="1">
        <p:scale>
          <a:sx n="115" d="100"/>
          <a:sy n="115" d="100"/>
        </p:scale>
        <p:origin x="13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310" d="100"/>
          <a:sy n="310" d="100"/>
        </p:scale>
        <p:origin x="222" y="-80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A80116-8D9E-41BE-8022-41E774F32206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FC4C0-7169-48CB-8692-B8AB9A2D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/>
              <a:t>Animated picture and caption sweep in</a:t>
            </a:r>
          </a:p>
          <a:p>
            <a:r>
              <a:rPr lang="en-US" sz="1400" dirty="0"/>
              <a:t>(Basic)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shape effects on this slide, do the following: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Shapes</a:t>
            </a:r>
            <a:r>
              <a:rPr lang="en-US" dirty="0"/>
              <a:t>, and then under </a:t>
            </a:r>
            <a:r>
              <a:rPr lang="en-US" b="1" dirty="0"/>
              <a:t>Lines</a:t>
            </a:r>
            <a:r>
              <a:rPr lang="en-US" dirty="0"/>
              <a:t> click </a:t>
            </a:r>
            <a:r>
              <a:rPr lang="en-US" b="1" dirty="0"/>
              <a:t>Line</a:t>
            </a:r>
            <a:r>
              <a:rPr lang="en-US" dirty="0"/>
              <a:t> (first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slide, press and hold SHIFT, and then drag to draw a straight, vertical line.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line. Under </a:t>
            </a:r>
            <a:r>
              <a:rPr lang="en-US" b="1" dirty="0"/>
              <a:t>Drawing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in the </a:t>
            </a:r>
            <a:r>
              <a:rPr lang="en-US" b="1" dirty="0"/>
              <a:t>Shape Height </a:t>
            </a:r>
            <a:r>
              <a:rPr lang="en-US" dirty="0"/>
              <a:t>box, enter </a:t>
            </a:r>
            <a:r>
              <a:rPr lang="en-US" b="1" dirty="0"/>
              <a:t>7.5”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click the </a:t>
            </a:r>
            <a:r>
              <a:rPr lang="en-US" b="1" dirty="0"/>
              <a:t>Format Shape </a:t>
            </a:r>
            <a:r>
              <a:rPr lang="en-US" dirty="0"/>
              <a:t>dialog box launcher.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 in the left pane. In the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 pane, select </a:t>
            </a:r>
            <a:r>
              <a:rPr lang="en-US" b="1" dirty="0"/>
              <a:t>Solid</a:t>
            </a:r>
            <a:r>
              <a:rPr lang="en-US" dirty="0"/>
              <a:t> </a:t>
            </a:r>
            <a:r>
              <a:rPr lang="en-US" b="1" dirty="0"/>
              <a:t>line</a:t>
            </a:r>
            <a:r>
              <a:rPr lang="en-US" dirty="0"/>
              <a:t>, 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</a:t>
            </a:r>
            <a:r>
              <a:rPr lang="en-US" b="1" dirty="0"/>
              <a:t> Black, Text 1 </a:t>
            </a:r>
            <a:r>
              <a:rPr lang="en-US" dirty="0"/>
              <a:t>(first row, second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Style</a:t>
            </a:r>
            <a:r>
              <a:rPr lang="en-US" dirty="0"/>
              <a:t> in the left pane. In the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Style</a:t>
            </a:r>
            <a:r>
              <a:rPr lang="en-US" dirty="0"/>
              <a:t> pane, in the </a:t>
            </a:r>
            <a:r>
              <a:rPr lang="en-US" b="1" dirty="0"/>
              <a:t>Weight</a:t>
            </a:r>
            <a:r>
              <a:rPr lang="en-US" dirty="0"/>
              <a:t> box, enter </a:t>
            </a:r>
            <a:r>
              <a:rPr lang="en-US" b="1" dirty="0"/>
              <a:t>2 pt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Glow and Soft Edges </a:t>
            </a:r>
            <a:r>
              <a:rPr lang="en-US" dirty="0"/>
              <a:t>in the left pane. In the </a:t>
            </a:r>
            <a:r>
              <a:rPr lang="en-US" b="1" dirty="0"/>
              <a:t>Glow and Soft Edges </a:t>
            </a:r>
            <a:r>
              <a:rPr lang="en-US" dirty="0"/>
              <a:t>pane,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Glow</a:t>
            </a:r>
            <a:r>
              <a:rPr lang="en-US" dirty="0"/>
              <a:t>, click the button next to </a:t>
            </a:r>
            <a:r>
              <a:rPr lang="en-US" b="1" dirty="0"/>
              <a:t>Presets</a:t>
            </a:r>
            <a:r>
              <a:rPr lang="en-US" dirty="0"/>
              <a:t>, and then under </a:t>
            </a:r>
            <a:r>
              <a:rPr lang="en-US" b="1" dirty="0"/>
              <a:t>Glow</a:t>
            </a:r>
            <a:r>
              <a:rPr lang="en-US" dirty="0"/>
              <a:t> </a:t>
            </a:r>
            <a:r>
              <a:rPr lang="en-US" b="1" dirty="0"/>
              <a:t>Variations</a:t>
            </a:r>
            <a:r>
              <a:rPr lang="en-US" dirty="0"/>
              <a:t> click </a:t>
            </a:r>
            <a:r>
              <a:rPr lang="en-US" b="1" dirty="0"/>
              <a:t>Blue, 5 </a:t>
            </a:r>
            <a:r>
              <a:rPr lang="en-US" b="1" dirty="0" err="1"/>
              <a:t>pt</a:t>
            </a:r>
            <a:r>
              <a:rPr lang="en-US" b="1" dirty="0"/>
              <a:t> glow, Accent color 1</a:t>
            </a:r>
            <a:r>
              <a:rPr lang="en-US" dirty="0"/>
              <a:t> (first row, first option from the left).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Center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Middle</a:t>
            </a:r>
            <a:r>
              <a:rPr lang="en-US" dirty="0"/>
              <a:t>.</a:t>
            </a:r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slide, select the line.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next to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Drag the duplicate line slightly off the right edge of the slide.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With the duplicate line still selected,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 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 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Images </a:t>
            </a:r>
            <a:r>
              <a:rPr lang="en-US" dirty="0"/>
              <a:t>group, click </a:t>
            </a:r>
            <a:r>
              <a:rPr lang="en-US" b="1" dirty="0"/>
              <a:t>Picture</a:t>
            </a:r>
            <a:r>
              <a:rPr lang="en-US" dirty="0"/>
              <a:t>. In the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b="1" dirty="0"/>
              <a:t>Picture</a:t>
            </a:r>
            <a:r>
              <a:rPr lang="en-US" dirty="0"/>
              <a:t> dialog box, select a picture,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slide, select the picture. Under </a:t>
            </a:r>
            <a:r>
              <a:rPr lang="en-US" b="1" dirty="0"/>
              <a:t>Picture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</a:t>
            </a:r>
            <a:r>
              <a:rPr lang="en-US" dirty="0"/>
              <a:t> dialog box launcher. In the </a:t>
            </a:r>
            <a:r>
              <a:rPr lang="en-US" b="1" dirty="0"/>
              <a:t>Format Picture </a:t>
            </a:r>
            <a:r>
              <a:rPr lang="en-US" dirty="0"/>
              <a:t>dialog box, resize or crop the image so that the height is set to </a:t>
            </a:r>
            <a:r>
              <a:rPr lang="en-US" b="1" dirty="0"/>
              <a:t>7.5”</a:t>
            </a:r>
            <a:r>
              <a:rPr lang="en-US" dirty="0"/>
              <a:t> and the width</a:t>
            </a:r>
            <a:r>
              <a:rPr lang="en-US" b="1" dirty="0"/>
              <a:t> </a:t>
            </a:r>
            <a:r>
              <a:rPr lang="en-US" dirty="0"/>
              <a:t>is set to </a:t>
            </a:r>
            <a:r>
              <a:rPr lang="en-US" b="1" dirty="0"/>
              <a:t>5”</a:t>
            </a:r>
            <a:r>
              <a:rPr lang="en-US" dirty="0"/>
              <a:t>. To crop the picture, click </a:t>
            </a:r>
            <a:r>
              <a:rPr lang="en-US" b="1" dirty="0"/>
              <a:t>Crop</a:t>
            </a:r>
            <a:r>
              <a:rPr lang="en-US" dirty="0"/>
              <a:t> in the left pane, and in the right pane, under </a:t>
            </a:r>
            <a:r>
              <a:rPr lang="en-US" b="1" dirty="0"/>
              <a:t>Crop position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, </a:t>
            </a:r>
            <a:r>
              <a:rPr lang="en-US" b="1" dirty="0"/>
              <a:t>Width</a:t>
            </a:r>
            <a:r>
              <a:rPr lang="en-US" dirty="0"/>
              <a:t>, </a:t>
            </a:r>
            <a:r>
              <a:rPr lang="en-US" b="1" dirty="0"/>
              <a:t>Left</a:t>
            </a:r>
            <a:r>
              <a:rPr lang="en-US" dirty="0"/>
              <a:t>, and </a:t>
            </a:r>
            <a:r>
              <a:rPr lang="en-US" b="1" dirty="0"/>
              <a:t>Top</a:t>
            </a:r>
            <a:r>
              <a:rPr lang="en-US" dirty="0"/>
              <a:t> boxes. To resize the picture, click </a:t>
            </a:r>
            <a:r>
              <a:rPr lang="en-US" b="1" dirty="0"/>
              <a:t>Size</a:t>
            </a:r>
            <a:r>
              <a:rPr lang="en-US" dirty="0"/>
              <a:t> in the left pane, and in the right pane, under </a:t>
            </a:r>
            <a:r>
              <a:rPr lang="en-US" b="1" dirty="0"/>
              <a:t>Size and rotate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 and </a:t>
            </a:r>
            <a:r>
              <a:rPr lang="en-US" b="1" dirty="0"/>
              <a:t>Width</a:t>
            </a:r>
            <a:r>
              <a:rPr lang="en-US" dirty="0"/>
              <a:t> boxes.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Middle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endParaRPr lang="en-US" dirty="0"/>
          </a:p>
          <a:p>
            <a:pPr marL="698830" lvl="1" indent="-232943"/>
            <a:endParaRPr lang="en-US" dirty="0"/>
          </a:p>
          <a:p>
            <a:pPr marL="232943" indent="-232943"/>
            <a:r>
              <a:rPr lang="en-US" dirty="0"/>
              <a:t>To reproduce the text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Text </a:t>
            </a:r>
            <a:r>
              <a:rPr lang="en-US" dirty="0"/>
              <a:t>group, click </a:t>
            </a:r>
            <a:r>
              <a:rPr lang="en-US" b="1" dirty="0"/>
              <a:t>Text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. On the slide, drag to draw a text box.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Enter text in the text box, and then select the text.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Font</a:t>
            </a:r>
            <a:r>
              <a:rPr lang="en-US" dirty="0"/>
              <a:t> group,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Font</a:t>
            </a:r>
            <a:r>
              <a:rPr lang="en-US" dirty="0"/>
              <a:t> list, select </a:t>
            </a:r>
            <a:r>
              <a:rPr lang="en-US" b="1" dirty="0"/>
              <a:t>Arial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list, select </a:t>
            </a:r>
            <a:r>
              <a:rPr lang="en-US" b="1" dirty="0"/>
              <a:t>28</a:t>
            </a:r>
            <a:r>
              <a:rPr lang="en-US" dirty="0"/>
              <a:t>.</a:t>
            </a:r>
          </a:p>
          <a:p>
            <a:pPr marL="698830" lvl="1" indent="-232943" defTabSz="931774">
              <a:buFont typeface="Arial" pitchFamily="34" charset="0"/>
              <a:buChar char="•"/>
              <a:defRPr/>
            </a:pPr>
            <a:r>
              <a:rPr lang="en-US" dirty="0"/>
              <a:t>Click </a:t>
            </a:r>
            <a:r>
              <a:rPr lang="en-US" b="1" dirty="0"/>
              <a:t>Bold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Paragraph</a:t>
            </a:r>
            <a:r>
              <a:rPr lang="en-US" dirty="0"/>
              <a:t> group, 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Text</a:t>
            </a:r>
            <a:r>
              <a:rPr lang="en-US" dirty="0"/>
              <a:t> </a:t>
            </a:r>
            <a:r>
              <a:rPr lang="en-US" b="1" dirty="0"/>
              <a:t>Right </a:t>
            </a:r>
            <a:r>
              <a:rPr lang="en-US" dirty="0"/>
              <a:t>to align the text right in the text box. </a:t>
            </a:r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Drag the text box onto the left half of the slide.</a:t>
            </a:r>
          </a:p>
          <a:p>
            <a:pPr marL="232943" indent="-232943"/>
            <a:endParaRPr lang="en-US" dirty="0"/>
          </a:p>
          <a:p>
            <a:pPr marL="232943" indent="-232943"/>
            <a:endParaRPr lang="en-US" dirty="0"/>
          </a:p>
          <a:p>
            <a:r>
              <a:rPr lang="en-US" dirty="0"/>
              <a:t>To reproduce the background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Background</a:t>
            </a:r>
            <a:r>
              <a:rPr lang="en-US" dirty="0"/>
              <a:t> group, click </a:t>
            </a:r>
            <a:r>
              <a:rPr lang="en-US" b="1" dirty="0"/>
              <a:t>Background Styles </a:t>
            </a:r>
            <a:r>
              <a:rPr lang="en-US" dirty="0"/>
              <a:t>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Angle</a:t>
            </a:r>
            <a:r>
              <a:rPr lang="en-US" dirty="0"/>
              <a:t> box, enter </a:t>
            </a:r>
            <a:r>
              <a:rPr lang="en-US" b="1" dirty="0"/>
              <a:t>90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as follows: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Select the first stop in the slider, and then do the following: 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40%</a:t>
            </a:r>
            <a:r>
              <a:rPr lang="en-US" dirty="0"/>
              <a:t>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 click </a:t>
            </a:r>
            <a:r>
              <a:rPr lang="en-US" b="1" dirty="0"/>
              <a:t>Black, Text 1 </a:t>
            </a:r>
            <a:r>
              <a:rPr lang="en-US" dirty="0"/>
              <a:t>(first row, second option from the left).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0%</a:t>
            </a:r>
            <a:r>
              <a:rPr lang="en-US" dirty="0"/>
              <a:t>.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Select the next stop in the slider, and then do the following: 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 click </a:t>
            </a:r>
            <a:r>
              <a:rPr lang="en-US" b="1" dirty="0"/>
              <a:t>Black, Text 1, Lighter 50% </a:t>
            </a:r>
            <a:r>
              <a:rPr lang="en-US" dirty="0"/>
              <a:t>(second row, second option from the left).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0%</a:t>
            </a:r>
            <a:r>
              <a:rPr lang="en-US" dirty="0"/>
              <a:t>. </a:t>
            </a:r>
          </a:p>
          <a:p>
            <a:pPr marL="232943" indent="-232943"/>
            <a:endParaRPr lang="en-US" dirty="0"/>
          </a:p>
          <a:p>
            <a:pPr marL="232943" indent="-232943"/>
            <a:endParaRPr lang="en-US" dirty="0"/>
          </a:p>
          <a:p>
            <a:pPr marL="232943" indent="-232943"/>
            <a:r>
              <a:rPr lang="en-US" dirty="0"/>
              <a:t>To reproduce the animation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 off the right edge of the slide.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Left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0.5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 at the center of the slide.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picture.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Wipe.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text box.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0413" indent="-2905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4550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75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95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15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35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3BFF07-84AB-4E71-B98A-D6901348F6E8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1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1043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82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940717" y="11482707"/>
            <a:ext cx="2230888" cy="643032"/>
          </a:xfrm>
          <a:prstGeom prst="rect">
            <a:avLst/>
          </a:prstGeom>
          <a:noFill/>
          <a:ln>
            <a:noFill/>
          </a:ln>
        </p:spPr>
        <p:txBody>
          <a:bodyPr wrap="square"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912637" y="920530"/>
            <a:ext cx="3346333" cy="4547152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5383" cy="5456198"/>
          </a:xfrm>
          <a:prstGeom prst="rect">
            <a:avLst/>
          </a:prstGeom>
          <a:noFill/>
          <a:ln>
            <a:noFill/>
          </a:ln>
        </p:spPr>
        <p:txBody>
          <a:bodyPr wrap="square"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82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1949" cy="5419838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5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1949" cy="5419838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73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2940717" y="11482707"/>
            <a:ext cx="2230888" cy="643032"/>
          </a:xfrm>
          <a:prstGeom prst="rect">
            <a:avLst/>
          </a:prstGeom>
          <a:noFill/>
          <a:ln>
            <a:noFill/>
          </a:ln>
        </p:spPr>
        <p:txBody>
          <a:bodyPr wrap="square"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912637" y="920530"/>
            <a:ext cx="3346333" cy="4547152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5383" cy="5456198"/>
          </a:xfrm>
          <a:prstGeom prst="rect">
            <a:avLst/>
          </a:prstGeom>
          <a:noFill/>
          <a:ln>
            <a:noFill/>
          </a:ln>
        </p:spPr>
        <p:txBody>
          <a:bodyPr wrap="square"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2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1949" cy="5419838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23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1949" cy="5419838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23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1949" cy="5419838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917575"/>
            <a:ext cx="6003925" cy="4503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80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58989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97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1" y="273628"/>
            <a:ext cx="8228159" cy="1143480"/>
          </a:xfrm>
          <a:prstGeom prst="rect">
            <a:avLst/>
          </a:prstGeom>
          <a:noFill/>
          <a:ln>
            <a:noFill/>
          </a:ln>
        </p:spPr>
        <p:txBody>
          <a:bodyPr wrap="square"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09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573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XnCTcjNpu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561" y="1524000"/>
            <a:ext cx="3622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Museo For Dell" panose="02000000000000000000" pitchFamily="2" charset="0"/>
                <a:cs typeface="Arial" pitchFamily="34" charset="0"/>
              </a:rPr>
              <a:t>Soil &amp; </a:t>
            </a:r>
            <a:endParaRPr lang="en-US" sz="4800" b="1" dirty="0">
              <a:solidFill>
                <a:schemeClr val="bg1">
                  <a:lumMod val="65000"/>
                </a:schemeClr>
              </a:solidFill>
              <a:latin typeface="Museo For Dell" panose="02000000000000000000" pitchFamily="2" charset="0"/>
              <a:cs typeface="Arial" pitchFamily="34" charset="0"/>
            </a:endParaRPr>
          </a:p>
          <a:p>
            <a:pPr algn="r"/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Museo For Dell" panose="02000000000000000000" pitchFamily="2" charset="0"/>
                <a:cs typeface="Arial" pitchFamily="34" charset="0"/>
              </a:rPr>
              <a:t>Weathering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r="-50000"/>
          <a:stretch/>
        </p:blipFill>
        <p:spPr>
          <a:xfrm>
            <a:off x="2286000" y="7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formation is slow and complex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025525"/>
            <a:ext cx="6477000" cy="5562600"/>
          </a:xfrm>
          <a:ln w="7620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Parent material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the base geologic material of soil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Lava, volcanic ash, rock, dunes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Bedrock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the continuous mass of solid rock comprising the Earth’s crust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Weathering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the physical, chemical, or biological processes that break down rocks to form soil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Physical (mechanical) = 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wind and rain, no chemical changes in the parent material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Chemical = 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substances chemically interact with parent material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Biological = 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organisms break down parent material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762000"/>
            <a:ext cx="1955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165350"/>
            <a:ext cx="2428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429000"/>
            <a:ext cx="24860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3 Types of Weathering produces soil</a:t>
            </a:r>
          </a:p>
        </p:txBody>
      </p:sp>
      <p:pic>
        <p:nvPicPr>
          <p:cNvPr id="15363" name="Picture 4" descr="09_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096000" cy="49387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ubTitle" idx="4294967295"/>
          </p:nvPr>
        </p:nvSpPr>
        <p:spPr>
          <a:xfrm>
            <a:off x="1272322" y="430939"/>
            <a:ext cx="5966677" cy="12075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50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Weathering</a:t>
            </a:r>
          </a:p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endParaRPr sz="27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</a:p>
        </p:txBody>
      </p:sp>
      <p:pic>
        <p:nvPicPr>
          <p:cNvPr id="66" name="Shape 66" descr="http://upload.wikimedia.org/wikipedia/commons/thumb/1/13/KharazaArch.jpg/300px-KharazaAr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825" y="1453600"/>
            <a:ext cx="4016100" cy="349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Shape 67"/>
          <p:cNvSpPr txBox="1"/>
          <p:nvPr/>
        </p:nvSpPr>
        <p:spPr>
          <a:xfrm>
            <a:off x="1" y="1638505"/>
            <a:ext cx="5040824" cy="4547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3600" dirty="0">
                <a:solidFill>
                  <a:schemeClr val="bg1"/>
                </a:solidFill>
                <a:latin typeface="Museo For Dell" panose="02000000000000000000" pitchFamily="2" charset="0"/>
              </a:rPr>
              <a:t>Any process that breaks rocks into smaller and smaller pieces.</a:t>
            </a:r>
          </a:p>
          <a:p>
            <a:endParaRPr sz="3600" dirty="0">
              <a:solidFill>
                <a:schemeClr val="bg1"/>
              </a:solidFill>
              <a:latin typeface="Museo For Dell" panose="02000000000000000000" pitchFamily="2" charset="0"/>
            </a:endParaRPr>
          </a:p>
          <a:p>
            <a:r>
              <a:rPr lang="en" sz="3600" dirty="0">
                <a:solidFill>
                  <a:schemeClr val="bg1"/>
                </a:solidFill>
                <a:latin typeface="Museo For Dell" panose="02000000000000000000" pitchFamily="2" charset="0"/>
              </a:rPr>
              <a:t>Pieces of broken down rock and soil are called sediments. </a:t>
            </a:r>
          </a:p>
          <a:p>
            <a:endParaRPr sz="3600" dirty="0">
              <a:solidFill>
                <a:schemeClr val="bg1"/>
              </a:solidFill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4294967295"/>
          </p:nvPr>
        </p:nvSpPr>
        <p:spPr>
          <a:xfrm>
            <a:off x="533400" y="0"/>
            <a:ext cx="8393160" cy="1330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3600" b="1" dirty="0" smtClean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Physical </a:t>
            </a:r>
            <a:r>
              <a:rPr lang="en" sz="36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Weathering: Frost Wedging </a:t>
            </a:r>
          </a:p>
        </p:txBody>
      </p:sp>
      <p:sp>
        <p:nvSpPr>
          <p:cNvPr id="73" name="Shape 73" descr="Weathering and erosion - The Grand Canyon" title="Weathering and erosion - Freeze thaw weathering">
            <a:hlinkClick r:id="rId3"/>
          </p:cNvPr>
          <p:cNvSpPr/>
          <p:nvPr/>
        </p:nvSpPr>
        <p:spPr>
          <a:xfrm>
            <a:off x="4431415" y="19050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/>
          <p:nvPr/>
        </p:nvSpPr>
        <p:spPr>
          <a:xfrm>
            <a:off x="162797" y="1135378"/>
            <a:ext cx="4168200" cy="3752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3200" dirty="0">
                <a:solidFill>
                  <a:schemeClr val="bg1"/>
                </a:solidFill>
                <a:latin typeface="Museo For Dell" panose="02000000000000000000" pitchFamily="2" charset="0"/>
              </a:rPr>
              <a:t>Physical weathering is any process that breaks a rock apart without a chemical reaction.</a:t>
            </a:r>
          </a:p>
          <a:p>
            <a:endParaRPr sz="3200" dirty="0">
              <a:solidFill>
                <a:schemeClr val="bg1"/>
              </a:solidFill>
              <a:latin typeface="Museo For Dell" panose="02000000000000000000" pitchFamily="2" charset="0"/>
            </a:endParaRPr>
          </a:p>
          <a:p>
            <a:r>
              <a:rPr lang="en" sz="3200" dirty="0">
                <a:solidFill>
                  <a:schemeClr val="bg1"/>
                </a:solidFill>
                <a:latin typeface="Museo For Dell" panose="02000000000000000000" pitchFamily="2" charset="0"/>
              </a:rPr>
              <a:t>Frost wedging </a:t>
            </a:r>
            <a:r>
              <a:rPr lang="en" sz="3200">
                <a:solidFill>
                  <a:schemeClr val="bg1"/>
                </a:solidFill>
                <a:latin typeface="Museo For Dell" panose="02000000000000000000" pitchFamily="2" charset="0"/>
              </a:rPr>
              <a:t>is </a:t>
            </a:r>
            <a:r>
              <a:rPr lang="en" sz="3200" smtClean="0">
                <a:solidFill>
                  <a:schemeClr val="bg1"/>
                </a:solidFill>
                <a:latin typeface="Museo For Dell" panose="02000000000000000000" pitchFamily="2" charset="0"/>
              </a:rPr>
              <a:t>when water </a:t>
            </a:r>
            <a:r>
              <a:rPr lang="en" sz="3200" dirty="0">
                <a:solidFill>
                  <a:schemeClr val="bg1"/>
                </a:solidFill>
                <a:latin typeface="Museo For Dell" panose="02000000000000000000" pitchFamily="2" charset="0"/>
              </a:rPr>
              <a:t>freezes in a crack in a rock, expands, and widens the crack.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581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-204220" y="381000"/>
            <a:ext cx="8926559" cy="389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3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Physical Weathering: Biological Activity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75" y="1764200"/>
            <a:ext cx="6191774" cy="41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541" y="1593000"/>
            <a:ext cx="6721039" cy="4334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4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http://upload.wikimedia.org/wikipedia/commons/thumb/1/13/KharazaArch.jpg/300px-KharazaAr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360" y="1925482"/>
            <a:ext cx="6393599" cy="366050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85800" y="228600"/>
            <a:ext cx="8240760" cy="11017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" sz="4000" b="1" dirty="0" smtClean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Physical </a:t>
            </a:r>
            <a:r>
              <a:rPr lang="en" sz="40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Weathering: Abrasion</a:t>
            </a:r>
          </a:p>
        </p:txBody>
      </p:sp>
    </p:spTree>
    <p:extLst>
      <p:ext uri="{BB962C8B-B14F-4D97-AF65-F5344CB8AC3E}">
        <p14:creationId xmlns:p14="http://schemas.microsoft.com/office/powerpoint/2010/main" val="1678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217440" y="0"/>
            <a:ext cx="8926559" cy="1485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" sz="36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	Chemical Weathering: Acid Precipitation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75" y="1485876"/>
            <a:ext cx="5997450" cy="4502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ubTitle" idx="4294967295"/>
          </p:nvPr>
        </p:nvSpPr>
        <p:spPr>
          <a:xfrm>
            <a:off x="222680" y="563162"/>
            <a:ext cx="8501760" cy="11379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3600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				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3544487"/>
            <a:ext cx="4183574" cy="3095849"/>
            <a:chOff x="2590800" y="3544487"/>
            <a:chExt cx="4183574" cy="3095849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90800" y="3544487"/>
              <a:ext cx="4183574" cy="3095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 txBox="1"/>
            <p:nvPr/>
          </p:nvSpPr>
          <p:spPr>
            <a:xfrm>
              <a:off x="3715235" y="3670022"/>
              <a:ext cx="1416299" cy="596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/>
              <a:r>
                <a:rPr lang="en" b="1"/>
                <a:t>Mercury</a:t>
              </a:r>
            </a:p>
            <a:p>
              <a:pPr algn="ctr"/>
              <a:r>
                <a:rPr lang="en" b="1"/>
                <a:t>(Hg)</a:t>
              </a: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3358235" y="5536947"/>
              <a:ext cx="1416299" cy="596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/>
              <a:r>
                <a:rPr lang="en" b="1" dirty="0" smtClean="0"/>
                <a:t>Arsenic</a:t>
              </a:r>
              <a:endParaRPr lang="en" b="1" dirty="0"/>
            </a:p>
            <a:p>
              <a:pPr algn="ctr"/>
              <a:r>
                <a:rPr lang="en" b="1" dirty="0"/>
                <a:t>(As)</a:t>
              </a: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4715785" y="4800572"/>
              <a:ext cx="1416299" cy="596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/>
              <a:r>
                <a:rPr lang="en" b="1" dirty="0" smtClean="0"/>
                <a:t>Cadmium</a:t>
              </a:r>
              <a:endParaRPr lang="en" b="1" dirty="0"/>
            </a:p>
            <a:p>
              <a:pPr algn="ctr"/>
              <a:r>
                <a:rPr lang="en" b="1" dirty="0"/>
                <a:t>(Cd)</a:t>
              </a: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2892760" y="4338447"/>
              <a:ext cx="1416299" cy="596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/>
              <a:r>
                <a:rPr lang="en" b="1"/>
                <a:t>Lead</a:t>
              </a:r>
            </a:p>
            <a:p>
              <a:pPr algn="ctr"/>
              <a:r>
                <a:rPr lang="en" b="1"/>
                <a:t>(Pb)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0" y="300255"/>
            <a:ext cx="73533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http://www.clccharter.org/chloe1/Images/ChemicalWeathering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40" y="3014237"/>
            <a:ext cx="4319999" cy="21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http://www.worldofstock.com/slides/BGT19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0240" y="3014236"/>
            <a:ext cx="4319999" cy="215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291040" y="228600"/>
            <a:ext cx="5153759" cy="23201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" sz="40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Chemical Weathering: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" sz="4000" b="1" dirty="0">
                <a:solidFill>
                  <a:schemeClr val="bg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Rusting &amp; Oxidation</a:t>
            </a:r>
          </a:p>
        </p:txBody>
      </p:sp>
    </p:spTree>
    <p:extLst>
      <p:ext uri="{BB962C8B-B14F-4D97-AF65-F5344CB8AC3E}">
        <p14:creationId xmlns:p14="http://schemas.microsoft.com/office/powerpoint/2010/main" val="39304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73" y="4450054"/>
            <a:ext cx="4370848" cy="257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0" y="363406"/>
            <a:ext cx="4093290" cy="3065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" y="-18970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Other processes affect soil 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88400" cy="237648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Biological activity includes deposition, decomposition, and accumulation of organic matter</a:t>
            </a:r>
          </a:p>
          <a:p>
            <a:pPr lvl="1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Humus</a:t>
            </a:r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a dark, spongy, crumbly mass of material formed by partial decomposition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685800" y="9906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HP Simplified" panose="020B0606020204020204" pitchFamily="34" charset="0"/>
              </a:rPr>
              <a:t>Erosion</a:t>
            </a:r>
            <a:r>
              <a:rPr lang="en-US" altLang="en-US" dirty="0">
                <a:solidFill>
                  <a:schemeClr val="bg1"/>
                </a:solidFill>
                <a:latin typeface="HP Simplified" panose="020B0606020204020204" pitchFamily="34" charset="0"/>
              </a:rPr>
              <a:t> = the dislodging and movement of soil by wind or water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HP Simplified" panose="020B0606020204020204" pitchFamily="34" charset="0"/>
              </a:rPr>
              <a:t>Occurs when vegetation is absent</a:t>
            </a:r>
          </a:p>
        </p:txBody>
      </p:sp>
    </p:spTree>
    <p:extLst>
      <p:ext uri="{BB962C8B-B14F-4D97-AF65-F5344CB8AC3E}">
        <p14:creationId xmlns:p14="http://schemas.microsoft.com/office/powerpoint/2010/main" val="7219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52400" y="1222800"/>
            <a:ext cx="4071896" cy="48862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How does the age of a mountain range relate to its size?</a:t>
            </a:r>
          </a:p>
          <a:p>
            <a:pPr lvl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What processes cause this to happen?</a:t>
            </a:r>
          </a:p>
          <a:p>
            <a:pPr lvl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What can you say about the speed of these processes?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97275" y="228600"/>
            <a:ext cx="8229600" cy="994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/>
            <a:r>
              <a:rPr lang="en" sz="4400" b="1" dirty="0" smtClean="0">
                <a:solidFill>
                  <a:schemeClr val="bg1"/>
                </a:solidFill>
                <a:latin typeface="Museo For Dell" panose="02000000000000000000" pitchFamily="2" charset="0"/>
              </a:rPr>
              <a:t>Inference Point</a:t>
            </a:r>
            <a:endParaRPr lang="en" sz="4400" b="1" dirty="0">
              <a:solidFill>
                <a:schemeClr val="bg1"/>
              </a:solidFill>
              <a:latin typeface="Museo For Dell" panose="02000000000000000000" pitchFamily="2" charset="0"/>
            </a:endParaRPr>
          </a:p>
        </p:txBody>
      </p:sp>
      <p:pic>
        <p:nvPicPr>
          <p:cNvPr id="5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125" y="3124200"/>
            <a:ext cx="485775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54875" y="1527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b="1" dirty="0">
                <a:solidFill>
                  <a:schemeClr val="bg1"/>
                </a:solidFill>
              </a:rPr>
              <a:t>Rockies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bg1"/>
                </a:solidFill>
              </a:rPr>
              <a:t>80 milllion years old</a:t>
            </a:r>
          </a:p>
        </p:txBody>
      </p:sp>
      <p:cxnSp>
        <p:nvCxnSpPr>
          <p:cNvPr id="7" name="Shape 54"/>
          <p:cNvCxnSpPr/>
          <p:nvPr/>
        </p:nvCxnSpPr>
        <p:spPr>
          <a:xfrm>
            <a:off x="5334000" y="2173499"/>
            <a:ext cx="82304" cy="1712701"/>
          </a:xfrm>
          <a:prstGeom prst="straightConnector1">
            <a:avLst/>
          </a:prstGeom>
          <a:ln w="57150">
            <a:headEnd type="none" w="lg" len="lg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hape 57"/>
          <p:cNvSpPr txBox="1"/>
          <p:nvPr/>
        </p:nvSpPr>
        <p:spPr>
          <a:xfrm>
            <a:off x="7095601" y="1552106"/>
            <a:ext cx="2048399" cy="10658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bg1"/>
                </a:solidFill>
              </a:rPr>
              <a:t>Appalachians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480 million years old</a:t>
            </a:r>
          </a:p>
        </p:txBody>
      </p:sp>
      <p:cxnSp>
        <p:nvCxnSpPr>
          <p:cNvPr id="10" name="Shape 54"/>
          <p:cNvCxnSpPr/>
          <p:nvPr/>
        </p:nvCxnSpPr>
        <p:spPr>
          <a:xfrm>
            <a:off x="7726288" y="2173499"/>
            <a:ext cx="122312" cy="2527088"/>
          </a:xfrm>
          <a:prstGeom prst="straightConnector1">
            <a:avLst/>
          </a:prstGeom>
          <a:ln w="57150">
            <a:headEnd type="none" w="lg" len="lg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A soil profile consists of horizons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371600"/>
            <a:ext cx="5126037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HP Simplified" panose="020B0606020204020204" pitchFamily="34" charset="0"/>
              </a:rPr>
              <a:t>Horizon</a:t>
            </a:r>
            <a:r>
              <a:rPr lang="en-US" altLang="en-US" sz="3200" dirty="0" smtClean="0">
                <a:latin typeface="HP Simplified" panose="020B0606020204020204" pitchFamily="34" charset="0"/>
              </a:rPr>
              <a:t> = each layer of soil</a:t>
            </a:r>
          </a:p>
          <a:p>
            <a:pPr eaLnBrk="1" hangingPunct="1"/>
            <a:r>
              <a:rPr lang="en-US" altLang="en-US" sz="3200" b="1" dirty="0" smtClean="0">
                <a:latin typeface="HP Simplified" panose="020B0606020204020204" pitchFamily="34" charset="0"/>
              </a:rPr>
              <a:t>Soil profile</a:t>
            </a:r>
            <a:r>
              <a:rPr lang="en-US" altLang="en-US" sz="3200" dirty="0" smtClean="0">
                <a:latin typeface="HP Simplified" panose="020B0606020204020204" pitchFamily="34" charset="0"/>
              </a:rPr>
              <a:t> = the cross-section of soil as a whole</a:t>
            </a:r>
          </a:p>
          <a:p>
            <a:pPr eaLnBrk="1" hangingPunct="1"/>
            <a:r>
              <a:rPr lang="en-US" altLang="en-US" sz="3200" dirty="0" smtClean="0">
                <a:latin typeface="HP Simplified" panose="020B0606020204020204" pitchFamily="34" charset="0"/>
              </a:rPr>
              <a:t>Up to six major horizons may occur in a soil profile</a:t>
            </a:r>
          </a:p>
          <a:p>
            <a:pPr lvl="1" eaLnBrk="1" hangingPunct="1"/>
            <a:r>
              <a:rPr lang="en-US" altLang="en-US" sz="3200" b="1" dirty="0" smtClean="0">
                <a:latin typeface="HP Simplified" panose="020B0606020204020204" pitchFamily="34" charset="0"/>
              </a:rPr>
              <a:t>Topsoil</a:t>
            </a:r>
            <a:r>
              <a:rPr lang="en-US" altLang="en-US" sz="3200" dirty="0" smtClean="0">
                <a:latin typeface="HP Simplified" panose="020B0606020204020204" pitchFamily="34" charset="0"/>
              </a:rPr>
              <a:t> = inorganic and organic material most nutritive for plants</a:t>
            </a:r>
          </a:p>
          <a:p>
            <a:pPr lvl="1" eaLnBrk="1" hangingPunct="1"/>
            <a:r>
              <a:rPr lang="en-US" altLang="en-US" sz="3200" b="1" dirty="0" smtClean="0">
                <a:latin typeface="HP Simplified" panose="020B0606020204020204" pitchFamily="34" charset="0"/>
              </a:rPr>
              <a:t>Leaching</a:t>
            </a:r>
            <a:r>
              <a:rPr lang="en-US" altLang="en-US" sz="3200" dirty="0" smtClean="0">
                <a:latin typeface="HP Simplified" panose="020B0606020204020204" pitchFamily="34" charset="0"/>
              </a:rPr>
              <a:t> = dissolved particles move down through horizons</a:t>
            </a:r>
          </a:p>
        </p:txBody>
      </p:sp>
      <p:pic>
        <p:nvPicPr>
          <p:cNvPr id="17411" name="Picture 4" descr="09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399"/>
            <a:ext cx="4305300" cy="4679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2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00063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Horizon Profile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/>
          <a:stretch>
            <a:fillRect/>
          </a:stretch>
        </p:blipFill>
        <p:spPr bwMode="auto">
          <a:xfrm>
            <a:off x="268288" y="1600200"/>
            <a:ext cx="429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1"/>
          <a:stretch>
            <a:fillRect/>
          </a:stretch>
        </p:blipFill>
        <p:spPr bwMode="auto">
          <a:xfrm>
            <a:off x="4900613" y="1371600"/>
            <a:ext cx="420528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-27319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Soils are characterized in many ways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8538"/>
            <a:ext cx="8382000" cy="4117975"/>
          </a:xfrm>
          <a:solidFill>
            <a:schemeClr val="bg1"/>
          </a:solidFill>
          <a:ln w="571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/>
              <a:t>Soils are classified based on color, texture, structure, and pH</a:t>
            </a:r>
          </a:p>
          <a:p>
            <a:pPr eaLnBrk="1" hangingPunct="1"/>
            <a:r>
              <a:rPr lang="en-US" altLang="en-US" sz="2400" b="1" smtClean="0"/>
              <a:t>Soil color</a:t>
            </a:r>
            <a:r>
              <a:rPr lang="en-US" altLang="en-US" sz="2400" smtClean="0"/>
              <a:t> = indicates its composition and fertility</a:t>
            </a:r>
          </a:p>
          <a:p>
            <a:pPr lvl="1" eaLnBrk="1" hangingPunct="1"/>
            <a:r>
              <a:rPr lang="en-US" altLang="en-US" sz="2400" smtClean="0"/>
              <a:t>Black or dark brown = rich in organic matter</a:t>
            </a:r>
          </a:p>
          <a:p>
            <a:pPr lvl="1" eaLnBrk="1" hangingPunct="1"/>
            <a:r>
              <a:rPr lang="en-US" altLang="en-US" sz="2400" smtClean="0"/>
              <a:t>Pale gray or white = indicates leaching</a:t>
            </a:r>
          </a:p>
          <a:p>
            <a:pPr eaLnBrk="1" hangingPunct="1"/>
            <a:r>
              <a:rPr lang="en-US" altLang="en-US" sz="2400" b="1" smtClean="0"/>
              <a:t>Soil texture</a:t>
            </a:r>
            <a:r>
              <a:rPr lang="en-US" altLang="en-US" sz="2400" smtClean="0"/>
              <a:t> = determined by the size of particles</a:t>
            </a:r>
          </a:p>
          <a:p>
            <a:pPr lvl="1" eaLnBrk="1" hangingPunct="1"/>
            <a:r>
              <a:rPr lang="en-US" altLang="en-US" sz="2400" smtClean="0"/>
              <a:t>From smallest to largest = clay, silt, sand</a:t>
            </a:r>
          </a:p>
          <a:p>
            <a:pPr lvl="1" eaLnBrk="1" hangingPunct="1"/>
            <a:r>
              <a:rPr lang="en-US" altLang="en-US" sz="2400" b="1" smtClean="0"/>
              <a:t>Loam</a:t>
            </a:r>
            <a:r>
              <a:rPr lang="en-US" altLang="en-US" sz="2400" smtClean="0"/>
              <a:t> = soil with an even mixture of the three</a:t>
            </a:r>
          </a:p>
          <a:p>
            <a:pPr lvl="1" eaLnBrk="1" hangingPunct="1"/>
            <a:r>
              <a:rPr lang="en-US" altLang="en-US" sz="2400" smtClean="0"/>
              <a:t>Influences how easy it is to cultivate and let air and water travel through the soil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11725"/>
            <a:ext cx="1600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52400" y="615142"/>
            <a:ext cx="3276600" cy="1371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Font typeface="Times New Roman" panose="02020603050405020304" pitchFamily="18" charset="0"/>
              <a:buNone/>
            </a:pPr>
            <a:r>
              <a:rPr lang="en-US" altLang="en-US" sz="3200" i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Silty soils with medium-size pores, or loamy soils with mixtures of pore sizes are best for plant growth and crop agriculture</a:t>
            </a:r>
          </a:p>
        </p:txBody>
      </p:sp>
      <p:pic>
        <p:nvPicPr>
          <p:cNvPr id="20483" name="Picture 8" descr="09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2140" y="1084118"/>
            <a:ext cx="54149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-22066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texture classification 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4456" r="38095" b="12772"/>
          <a:stretch>
            <a:fillRect/>
          </a:stretch>
        </p:blipFill>
        <p:spPr bwMode="auto">
          <a:xfrm>
            <a:off x="0" y="4800600"/>
            <a:ext cx="32416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4553474" cy="5310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011212" cy="35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" y="1143000"/>
            <a:ext cx="7848600" cy="5410200"/>
          </a:xfrm>
          <a:prstGeom prst="ellipse">
            <a:avLst/>
          </a:prstGeom>
          <a:noFill/>
          <a:ln w="1238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923114">
            <a:off x="-544300" y="208370"/>
            <a:ext cx="388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Magma </a:t>
            </a:r>
          </a:p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Exit</a:t>
            </a:r>
            <a:endParaRPr lang="en-US" sz="4800" b="1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38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Soil: the foundation for agriculture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01738"/>
            <a:ext cx="8788400" cy="4791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Land devoted to agriculture covers 38% of Earth’s land surface 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Agriculture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practice of raising crops and livestock for human use and consumption  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Cropland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land used to raise plants for human use 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Rangeland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or </a:t>
            </a:r>
            <a:r>
              <a:rPr lang="en-US" altLang="en-US" sz="28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pasture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land used for grazing livestock 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a complex plant-supporting system consisting of disintegrated rock, organic matter, water, gases, nutrients, and microorganism  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It is a renewable resource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933825" cy="116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70" y="381000"/>
            <a:ext cx="3354235" cy="2232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Population &amp; consumption degrades soil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1" y="4038601"/>
            <a:ext cx="4106640" cy="278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92088" y="1066800"/>
            <a:ext cx="643731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Feeding the world’s rising human population requires changing our diet or increasing agricultural production 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Land suitable for farming is running out 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We must find ways to improve the efficiency of food production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Mismanaged agriculture turns grasslands into deserts; removes forests; diminishes biodiversity; and pollutes soil, air, and water 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</a:rPr>
              <a:t>Fertile soil is blown and washed away 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652953" y="2813195"/>
            <a:ext cx="1219200" cy="11160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Soil degradation has many causes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4" y="838200"/>
            <a:ext cx="3390900" cy="6019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degradation results from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Deforestation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Agriculture (Irrigation)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Overgrazing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Over the past 50 years, soil degradation has reduced global grain production by 13%</a:t>
            </a:r>
          </a:p>
        </p:txBody>
      </p:sp>
      <p:pic>
        <p:nvPicPr>
          <p:cNvPr id="8196" name="Picture 5" descr="09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4113" y="346470"/>
            <a:ext cx="4992687" cy="401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7244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Agriculture arose 10,000 years ago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28675"/>
            <a:ext cx="8077200" cy="1717675"/>
          </a:xfrm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/>
              <a:t>Agriculture was invented independently by different cultures 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The earliest plant and animal domestication is from the “</a:t>
            </a:r>
            <a:r>
              <a:rPr lang="en-US" altLang="en-US" sz="2800" b="1" u="sng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Fertile Crescent</a:t>
            </a:r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” of the Middle East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Wheat, barley, rye, peas, lentils, onions, goats, sheep</a:t>
            </a:r>
          </a:p>
        </p:txBody>
      </p:sp>
      <p:pic>
        <p:nvPicPr>
          <p:cNvPr id="9220" name="Picture 5" descr="09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5867400" cy="343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9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1855" y="1524000"/>
            <a:ext cx="5271061" cy="382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95263"/>
            <a:ext cx="8685212" cy="5000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Traditional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3886200" cy="5719762"/>
          </a:xfrm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Traditional agriculture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biologically powered agriculture, using human and animal muscle power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Subsistence agriculture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families produce only enough food for themselves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Intensive agriculture</a:t>
            </a:r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 = produces excess food to sell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Uses animals, irrigation and fertilizer, but not fossil fuels</a:t>
            </a:r>
          </a:p>
        </p:txBody>
      </p:sp>
    </p:spTree>
    <p:extLst>
      <p:ext uri="{BB962C8B-B14F-4D97-AF65-F5344CB8AC3E}">
        <p14:creationId xmlns:p14="http://schemas.microsoft.com/office/powerpoint/2010/main" val="38136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073150"/>
          </a:xfr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mtClean="0"/>
              <a:t>Industrialized agriculture is a recent phenomenon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5000" y="2022475"/>
            <a:ext cx="7315200" cy="3683000"/>
          </a:xfrm>
        </p:spPr>
        <p:txBody>
          <a:bodyPr>
            <a:noAutofit/>
          </a:bodyPr>
          <a:lstStyle/>
          <a:p>
            <a:pPr lvl="7"/>
            <a:r>
              <a:rPr lang="en-US" altLang="en-US" sz="3200" b="1" dirty="0" smtClean="0">
                <a:solidFill>
                  <a:schemeClr val="bg1"/>
                </a:solidFill>
              </a:rPr>
              <a:t>Industrialized agriculture</a:t>
            </a:r>
            <a:r>
              <a:rPr lang="en-US" altLang="en-US" sz="3200" dirty="0" smtClean="0">
                <a:solidFill>
                  <a:schemeClr val="bg1"/>
                </a:solidFill>
              </a:rPr>
              <a:t> = using large-scale mechanization and fossil fuels to boost yields</a:t>
            </a:r>
          </a:p>
          <a:p>
            <a:pPr lvl="8"/>
            <a:r>
              <a:rPr lang="en-US" altLang="en-US" sz="3200" dirty="0" smtClean="0">
                <a:solidFill>
                  <a:schemeClr val="bg1"/>
                </a:solidFill>
              </a:rPr>
              <a:t>Also uses pesticides, irrigation and fertilizers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7145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962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20">
              <a:srgbClr val="4B4B4B"/>
            </a:gs>
            <a:gs pos="41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9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631" y="1174837"/>
            <a:ext cx="49784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as a system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946150"/>
            <a:ext cx="4227512" cy="4660900"/>
          </a:xfrm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Soil consists of mineral matter, organic matter, air, and water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Dead and living microorganisms, and decaying material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Bacteria, algae, earthworms, insects, mammals, amphibians, and reptiles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34938" y="5507038"/>
            <a:ext cx="449580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Since soil is composed of living and non-living matter, it is considered an ecosystem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91174" y="569913"/>
            <a:ext cx="237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It’s NOT DIRT</a:t>
            </a:r>
          </a:p>
        </p:txBody>
      </p:sp>
    </p:spTree>
    <p:extLst>
      <p:ext uri="{BB962C8B-B14F-4D97-AF65-F5344CB8AC3E}">
        <p14:creationId xmlns:p14="http://schemas.microsoft.com/office/powerpoint/2010/main" val="36146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F89E18-6BE8-4875-92F8-8F67ADA42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2148</Words>
  <Application>Microsoft Office PowerPoint</Application>
  <PresentationFormat>On-screen Show (4:3)</PresentationFormat>
  <Paragraphs>186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 Simplified</vt:lpstr>
      <vt:lpstr>Museo For Dell</vt:lpstr>
      <vt:lpstr>Times New Roman</vt:lpstr>
      <vt:lpstr>Office Theme</vt:lpstr>
      <vt:lpstr>PowerPoint Presentation</vt:lpstr>
      <vt:lpstr>Inference Point</vt:lpstr>
      <vt:lpstr>Soil: the foundation for agriculture</vt:lpstr>
      <vt:lpstr>Population &amp; consumption degrades soil</vt:lpstr>
      <vt:lpstr>Soil degradation has many causes</vt:lpstr>
      <vt:lpstr>Agriculture arose 10,000 years ago</vt:lpstr>
      <vt:lpstr>Traditional agriculture</vt:lpstr>
      <vt:lpstr>Industrialized agriculture is a recent phenomenon</vt:lpstr>
      <vt:lpstr>Soil as a system</vt:lpstr>
      <vt:lpstr>Soil formation is slow and complex</vt:lpstr>
      <vt:lpstr>3 Types of Weathering produces soil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processes affect soil formation</vt:lpstr>
      <vt:lpstr>A soil profile consists of horizons</vt:lpstr>
      <vt:lpstr>Soil Horizon Profile</vt:lpstr>
      <vt:lpstr>Soils are characterized in many ways</vt:lpstr>
      <vt:lpstr>Soil texture classification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RANDI</dc:creator>
  <cp:keywords/>
  <cp:lastModifiedBy>Collier, Randi</cp:lastModifiedBy>
  <cp:revision>24</cp:revision>
  <cp:lastPrinted>2018-08-29T16:49:04Z</cp:lastPrinted>
  <dcterms:created xsi:type="dcterms:W3CDTF">2017-09-04T16:03:42Z</dcterms:created>
  <dcterms:modified xsi:type="dcterms:W3CDTF">2020-01-14T00:24:30Z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