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79" r:id="rId2"/>
    <p:sldId id="257" r:id="rId3"/>
    <p:sldId id="258" r:id="rId4"/>
    <p:sldId id="263" r:id="rId5"/>
    <p:sldId id="265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64" r:id="rId15"/>
    <p:sldId id="275" r:id="rId16"/>
  </p:sldIdLst>
  <p:sldSz cx="9144000" cy="5143500" type="screen16x9"/>
  <p:notesSz cx="7096125" cy="9382125"/>
  <p:embeddedFontLst>
    <p:embeddedFont>
      <p:font typeface="Britannic Bold" panose="020B0903060703020204" pitchFamily="34" charset="0"/>
      <p:regular r:id="rId19"/>
    </p:embeddedFont>
    <p:embeddedFont>
      <p:font typeface="Museo For Dell" panose="02000000000000000000" pitchFamily="2" charset="0"/>
      <p:regular r:id="rId20"/>
      <p:bold r:id="rId21"/>
    </p:embeddedFont>
    <p:embeddedFont>
      <p:font typeface="Myanmar Text" panose="020B0502040204020203" pitchFamily="34" charset="0"/>
      <p:regular r:id="rId22"/>
      <p:bold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Bell MT" panose="02020503060305020303" pitchFamily="18" charset="0"/>
      <p:regular r:id="rId28"/>
      <p:bold r:id="rId29"/>
      <p:italic r:id="rId30"/>
    </p:embeddedFont>
    <p:embeddedFont>
      <p:font typeface="Questria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9550" y="0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EF302-093B-4069-8C6B-DD7545C151B6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2225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9550" y="8912225"/>
            <a:ext cx="3074988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F471-EB50-4D0A-A551-7C4E67A9E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8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9613" y="4456510"/>
            <a:ext cx="5676900" cy="4221956"/>
          </a:xfrm>
          <a:prstGeom prst="rect">
            <a:avLst/>
          </a:prstGeom>
          <a:noFill/>
          <a:ln>
            <a:noFill/>
          </a:ln>
        </p:spPr>
        <p:txBody>
          <a:bodyPr wrap="square" lIns="94140" tIns="94140" rIns="94140" bIns="94140" anchor="ctr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54750" cy="3517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8229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244243"/>
            <a:ext cx="4038600" cy="36303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 sz="2800"/>
            </a:lvl1pPr>
            <a:lvl2pPr lvl="1">
              <a:spcBef>
                <a:spcPts val="0"/>
              </a:spcBef>
              <a:defRPr sz="2400"/>
            </a:lvl2pPr>
            <a:lvl3pPr lvl="2">
              <a:spcBef>
                <a:spcPts val="0"/>
              </a:spcBef>
              <a:defRPr sz="2000"/>
            </a:lvl3pPr>
            <a:lvl4pPr lvl="3">
              <a:spcBef>
                <a:spcPts val="0"/>
              </a:spcBef>
              <a:defRPr sz="1800"/>
            </a:lvl4pPr>
            <a:lvl5pPr lvl="4">
              <a:spcBef>
                <a:spcPts val="0"/>
              </a:spcBef>
              <a:defRPr sz="1800"/>
            </a:lvl5pPr>
            <a:lvl6pPr lvl="5">
              <a:spcBef>
                <a:spcPts val="0"/>
              </a:spcBef>
              <a:defRPr sz="1800"/>
            </a:lvl6pPr>
            <a:lvl7pPr lvl="6">
              <a:spcBef>
                <a:spcPts val="0"/>
              </a:spcBef>
              <a:defRPr sz="1800"/>
            </a:lvl7pPr>
            <a:lvl8pPr lvl="7">
              <a:spcBef>
                <a:spcPts val="0"/>
              </a:spcBef>
              <a:defRPr sz="1800"/>
            </a:lvl8pPr>
            <a:lvl9pPr lvl="8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 rot="10800000" flipH="1">
            <a:off x="-348182" y="-16425"/>
            <a:ext cx="1723520" cy="5159925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 flipH="1">
            <a:off x="-1118653" y="775"/>
            <a:ext cx="3100651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 rot="10800000">
            <a:off x="8088847" y="-9550"/>
            <a:ext cx="1100668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hape 40"/>
          <p:cNvGrpSpPr/>
          <p:nvPr/>
        </p:nvGrpSpPr>
        <p:grpSpPr>
          <a:xfrm>
            <a:off x="-6264" y="3700040"/>
            <a:ext cx="9150267" cy="2325488"/>
            <a:chOff x="-6264" y="4933387"/>
            <a:chExt cx="9150267" cy="3100651"/>
          </a:xfrm>
        </p:grpSpPr>
        <p:sp>
          <p:nvSpPr>
            <p:cNvPr id="41" name="Shape 41"/>
            <p:cNvSpPr/>
            <p:nvPr/>
          </p:nvSpPr>
          <p:spPr>
            <a:xfrm>
              <a:off x="-8" y="5537200"/>
              <a:ext cx="9144009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 rot="5400000" flipH="1">
              <a:off x="3018543" y="1908579"/>
              <a:ext cx="3100651" cy="9150267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-8" y="5740400"/>
              <a:ext cx="9144011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042987" y="770334"/>
            <a:ext cx="7024687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l" rtl="0">
              <a:spcBef>
                <a:spcPts val="0"/>
              </a:spcBef>
              <a:buClr>
                <a:schemeClr val="accent1"/>
              </a:buClr>
              <a:buFont typeface="Questrial"/>
              <a:buNone/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42987" y="1743075"/>
            <a:ext cx="6777037" cy="26312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lvl="0" indent="-163576" algn="l" rtl="0">
              <a:spcBef>
                <a:spcPts val="480"/>
              </a:spcBef>
              <a:buClr>
                <a:schemeClr val="accent1"/>
              </a:buClr>
              <a:buFont typeface="Noto Symbol"/>
              <a:buChar char="○"/>
              <a:defRPr/>
            </a:lvl1pPr>
            <a:lvl2pPr marL="640080" lvl="1" indent="-178308" algn="l" rtl="0">
              <a:spcBef>
                <a:spcPts val="440"/>
              </a:spcBef>
              <a:buClr>
                <a:schemeClr val="accent1"/>
              </a:buClr>
              <a:buFont typeface="Noto Symbol"/>
              <a:buChar char="○"/>
              <a:defRPr/>
            </a:lvl2pPr>
            <a:lvl3pPr marL="914400" lvl="2" indent="-132080" algn="l" rtl="0">
              <a:spcBef>
                <a:spcPts val="400"/>
              </a:spcBef>
              <a:buClr>
                <a:schemeClr val="accent1"/>
              </a:buClr>
              <a:buFont typeface="Noto Symbol"/>
              <a:buChar char="○"/>
              <a:defRPr/>
            </a:lvl3pPr>
            <a:lvl4pPr marL="1124712" lvl="3" indent="-148844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○"/>
              <a:defRPr/>
            </a:lvl4pPr>
            <a:lvl5pPr marL="1325880" lvl="4" indent="-156464" algn="l" rtl="0">
              <a:spcBef>
                <a:spcPts val="320"/>
              </a:spcBef>
              <a:buClr>
                <a:schemeClr val="accent1"/>
              </a:buClr>
              <a:buFont typeface="Noto Symbol"/>
              <a:buChar char="○"/>
              <a:defRPr/>
            </a:lvl5pPr>
            <a:lvl6pPr marL="1517904" lvl="5" indent="-167639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6pPr>
            <a:lvl7pPr marL="1719072" lvl="6" indent="-165608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7pPr>
            <a:lvl8pPr marL="1920240" lvl="7" indent="-163575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8pPr>
            <a:lvl9pPr marL="2121408" lvl="8" indent="-161543" algn="l" rtl="0">
              <a:spcBef>
                <a:spcPts val="280"/>
              </a:spcBef>
              <a:buClr>
                <a:schemeClr val="accent1"/>
              </a:buClr>
              <a:buFont typeface="Noto Symbol"/>
              <a:buChar char="○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5997575" y="167878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641850" y="4388644"/>
            <a:ext cx="3502025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649787" y="167878"/>
            <a:ext cx="1331912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25000"/>
              <a:buFont typeface="Questrial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FEFEFE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" sz="1200" b="0" i="0" u="none" strike="noStrike" cap="none">
              <a:solidFill>
                <a:srgbClr val="FEFEFE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wave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buChar char="○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buChar char="■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●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○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buChar char="■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12" y="410817"/>
            <a:ext cx="8845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Directions for today:</a:t>
            </a:r>
          </a:p>
          <a:p>
            <a:endParaRPr lang="en-US" sz="2800" dirty="0"/>
          </a:p>
          <a:p>
            <a:r>
              <a:rPr lang="en-US" sz="2800" dirty="0" smtClean="0">
                <a:latin typeface="Bell MT" panose="02020503060305020303" pitchFamily="18" charset="0"/>
              </a:rPr>
              <a:t>Copy each slide on the Cornell Notes (yellow paper) that I gave you yesterday.  Please do NOT take the notes out of the classroom!  Tonight, answer your cues for the notes.</a:t>
            </a:r>
          </a:p>
          <a:p>
            <a:endParaRPr lang="en-US" sz="2800" dirty="0"/>
          </a:p>
          <a:p>
            <a:r>
              <a:rPr lang="en-US" sz="2800" dirty="0" smtClean="0">
                <a:latin typeface="Britannic Bold" panose="020B0903060703020204" pitchFamily="34" charset="0"/>
              </a:rPr>
              <a:t>Reminders:  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	</a:t>
            </a:r>
            <a:r>
              <a:rPr lang="en-US" sz="2800" dirty="0" smtClean="0">
                <a:latin typeface="Britannic Bold" panose="020B0903060703020204" pitchFamily="34" charset="0"/>
              </a:rPr>
              <a:t>1.  Soil Lab Analysis Report is due Wednesday</a:t>
            </a:r>
          </a:p>
          <a:p>
            <a:r>
              <a:rPr lang="en-US" sz="2800" dirty="0">
                <a:latin typeface="Britannic Bold" panose="020B0903060703020204" pitchFamily="34" charset="0"/>
              </a:rPr>
              <a:t>	</a:t>
            </a:r>
            <a:r>
              <a:rPr lang="en-US" sz="2800" dirty="0" smtClean="0">
                <a:latin typeface="Britannic Bold" panose="020B0903060703020204" pitchFamily="34" charset="0"/>
              </a:rPr>
              <a:t>2.  4 types of coal is due Wednesday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8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0" y="427685"/>
            <a:ext cx="9144000" cy="10622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Waste storage at Yucca Mountain, Nevada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552450" y="1576604"/>
            <a:ext cx="7772400" cy="2496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waste managers want to send all waste to a central repository that can be heavily guarded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Yucca Mountain, Nevada, was recommended by the president and approved by Congress </a:t>
            </a:r>
          </a:p>
          <a:p>
            <a:pPr marL="639762" marR="0" lvl="1" indent="-2841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It’s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waiting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approval from the Nuclear Regulatory Commission to become the site that receives waste from nuclear reactors and military installations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 idx="4294967295"/>
          </p:nvPr>
        </p:nvSpPr>
        <p:spPr>
          <a:xfrm>
            <a:off x="457200" y="628650"/>
            <a:ext cx="8534400" cy="8048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Scientists and policymakers chose Yucca Mountain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4294967295"/>
          </p:nvPr>
        </p:nvSpPr>
        <p:spPr>
          <a:xfrm>
            <a:off x="533400" y="1543050"/>
            <a:ext cx="8504237" cy="3081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It is 14 miles to the nearest year-round residences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It has stable geology, with minimal risk of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earthquakes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that could damage the tunnels and release radioactivity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Its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dry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climate should minimize water infiltration, reducing chances of groundwater contamination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water table is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deep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underground, making groundwater contamination less likely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pool of groundwater does not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connect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with groundwater elsewhere, so any contamination would be contained </a:t>
            </a:r>
          </a:p>
          <a:p>
            <a:pPr marL="273050" marR="0" lvl="0" indent="-27305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The location on federal land can be protected from </a:t>
            </a:r>
            <a:r>
              <a:rPr lang="en" sz="2200" b="1" i="0" u="sng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sabotage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useo For Dell" panose="02000000000000000000" pitchFamily="2" charset="0"/>
                <a:ea typeface="Questrial"/>
                <a:cs typeface="Questrial"/>
                <a:sym typeface="Questrial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 idx="4294967295"/>
          </p:nvPr>
        </p:nvSpPr>
        <p:spPr>
          <a:xfrm>
            <a:off x="0" y="205409"/>
            <a:ext cx="9144000" cy="7860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300" b="0" i="1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Dilemmas have </a:t>
            </a:r>
            <a:r>
              <a:rPr lang="en" sz="3300" i="1" u="sng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slowed</a:t>
            </a:r>
            <a:r>
              <a:rPr lang="en" sz="3300" b="0" i="1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nuclear power’s growth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4294967295"/>
          </p:nvPr>
        </p:nvSpPr>
        <p:spPr>
          <a:xfrm>
            <a:off x="551455" y="1574811"/>
            <a:ext cx="8504100" cy="3655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It is enormously expensive to build, maintain, operate, and ensure the safety of nuclear facilities </a:t>
            </a:r>
          </a:p>
          <a:p>
            <a:pPr marL="547687" marR="0" lvl="1" indent="-280987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Shutting down (decommissioning) plants can be more expensive than construction </a:t>
            </a:r>
          </a:p>
          <a:p>
            <a:pPr marL="273050" marR="0" lvl="0" indent="-273050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 smtClean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power plants in Western Europe will be retired by 2030 </a:t>
            </a:r>
          </a:p>
          <a:p>
            <a:pPr marL="547687" marR="0" lvl="1" indent="-280987" algn="l" rtl="0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Asian nations are increasing nuclear capacity; 15 to 26 plants are under construction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381000" y="77607"/>
            <a:ext cx="7024687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 future of U.S. nuclear energy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10837" y="1028700"/>
            <a:ext cx="3976255" cy="1962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 U.S. nuclear industry has </a:t>
            </a:r>
            <a:r>
              <a:rPr lang="en" sz="2400" b="1" i="0" u="sng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stopped 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building plants 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Expanding nuclear capacity would decrease reliance on fossil fuels </a:t>
            </a:r>
            <a:endParaRPr lang="en" sz="2200" b="0" i="0" u="none" strike="noStrike" cap="none" dirty="0" smtClean="0">
              <a:solidFill>
                <a:schemeClr val="dk2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  <a:p>
            <a:pPr marL="355600" marR="0" lvl="1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None/>
            </a:pPr>
            <a:endParaRPr lang="en" sz="2200" b="0" i="0" u="none" strike="noStrike" cap="none" dirty="0">
              <a:solidFill>
                <a:schemeClr val="dk2"/>
              </a:solidFill>
              <a:latin typeface="Myanmar Text" panose="020B0502040204020203" pitchFamily="34" charset="0"/>
              <a:ea typeface="Questrial"/>
              <a:cs typeface="Myanmar Text" panose="020B0502040204020203" pitchFamily="34" charset="0"/>
              <a:sym typeface="Questrial"/>
            </a:endParaRPr>
          </a:p>
          <a:p>
            <a:pPr marL="639762" marR="0" lvl="1" indent="-284162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Engineers are planning ways to make nuclear power plants safer and less expensive</a:t>
            </a:r>
          </a:p>
          <a:p>
            <a:pPr marL="342900" marR="0" lvl="0" indent="-27940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62" y="931051"/>
            <a:ext cx="3139856" cy="40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Coal versus nuclear power</a:t>
            </a:r>
          </a:p>
        </p:txBody>
      </p:sp>
      <p:pic>
        <p:nvPicPr>
          <p:cNvPr id="108" name="Shape 108" descr="20_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800100"/>
            <a:ext cx="8153400" cy="398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Yucca Mountain, Nevada</a:t>
            </a:r>
          </a:p>
        </p:txBody>
      </p:sp>
      <p:pic>
        <p:nvPicPr>
          <p:cNvPr id="181" name="Shape 181" descr="20_13c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971550"/>
            <a:ext cx="6729412" cy="3557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585906"/>
            <a:ext cx="5217713" cy="342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5800" y="628650"/>
            <a:ext cx="7024687" cy="4845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Power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-117764" y="1113234"/>
            <a:ext cx="7107382" cy="38674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Public safety concerns and the costs of addressing them have constrained the development and spread of nuclear power in the United States, Sweden, and many other nations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 U.S. generates the most electricity from nuclear power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20% of U.S. electricity comes from nuclear sources 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France receives 78% of its electricity from nuclear power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00100" y="503634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Fission releases nuclear energy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62000" y="2837259"/>
            <a:ext cx="7772400" cy="1926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Nuclear energy = </a:t>
            </a:r>
            <a:r>
              <a:rPr lang="en" sz="2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energy that holds together protons and neutrons within the nucleus of an atom 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The reaction that drives the release of nuclear energy in power plants is </a:t>
            </a:r>
            <a:r>
              <a:rPr lang="en" sz="2200" b="1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nuclear fission</a:t>
            </a:r>
            <a:r>
              <a:rPr lang="en" sz="22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= the splitting apart of atomic nuclei  </a:t>
            </a:r>
          </a:p>
        </p:txBody>
      </p:sp>
      <p:pic>
        <p:nvPicPr>
          <p:cNvPr id="70" name="Shape 70" descr="20_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914400"/>
            <a:ext cx="3581400" cy="191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100" y="1940260"/>
            <a:ext cx="4572000" cy="29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36900" y="406175"/>
            <a:ext cx="7772400" cy="40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dirty="0" smtClean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D</a:t>
            </a:r>
            <a:r>
              <a:rPr lang="en" sz="3600" i="0" u="none" strike="noStrike" cap="none" dirty="0" smtClean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elivers </a:t>
            </a:r>
            <a:r>
              <a:rPr lang="en" sz="36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energy cleanly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808475"/>
            <a:ext cx="7058891" cy="343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power helps us avoid emitting 600 </a:t>
            </a:r>
            <a:r>
              <a:rPr lang="en" sz="2200" b="0" i="0" u="none" strike="noStrike" cap="none" dirty="0" smtClean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million 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metric tons of carbon each year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Equivalent to 8% of global greenhouse gas emissions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power plants are safer for workers than coal-fired plants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1" i="0" u="sng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Drawbacks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of nuclear power: 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waste is radioactive 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If an accident occurs at a power plant, the consequences can potentially be catastrophic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Today, the world has 436 operating nuclear plants in 30 nations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65" y="1267690"/>
            <a:ext cx="4743439" cy="3016827"/>
          </a:xfrm>
          <a:prstGeom prst="rect">
            <a:avLst/>
          </a:prstGeom>
        </p:spPr>
      </p:pic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7387" y="51435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power poses small risks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4800" y="1028700"/>
            <a:ext cx="4523509" cy="361257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Nuclear power poses the possibility of catastrophic accidents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Spawning public anxiety over nuclear power 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1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Three Mile Island</a:t>
            </a:r>
            <a:r>
              <a:rPr lang="en" sz="2400" b="0" i="0" u="none" strike="noStrike" cap="none" dirty="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was the most serious accident  in the U.S.</a:t>
            </a:r>
          </a:p>
          <a:p>
            <a:pPr marL="342900" marR="0" lvl="0" indent="-279400" algn="l" rtl="0">
              <a:spcBef>
                <a:spcPts val="480"/>
              </a:spcBef>
              <a:buClr>
                <a:schemeClr val="accent1"/>
              </a:buClr>
              <a:buSzPct val="76000"/>
              <a:buFont typeface="Noto Symbo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1254919"/>
            <a:ext cx="3934691" cy="2951018"/>
          </a:xfrm>
          <a:prstGeom prst="rect">
            <a:avLst/>
          </a:prstGeom>
        </p:spPr>
      </p:pic>
      <p:sp>
        <p:nvSpPr>
          <p:cNvPr id="146" name="Shape 146"/>
          <p:cNvSpPr txBox="1">
            <a:spLocks noGrp="1"/>
          </p:cNvSpPr>
          <p:nvPr>
            <p:ph type="title" idx="4294967295"/>
          </p:nvPr>
        </p:nvSpPr>
        <p:spPr>
          <a:xfrm>
            <a:off x="463550" y="571500"/>
            <a:ext cx="8685212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Waste disposal remains a problem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4294967295"/>
          </p:nvPr>
        </p:nvSpPr>
        <p:spPr>
          <a:xfrm>
            <a:off x="225425" y="1254919"/>
            <a:ext cx="4956175" cy="3642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 long half-lives of uranium, plutonium, and other radioisotopes will cause them to continue emitting radiation for thousands of years </a:t>
            </a:r>
          </a:p>
          <a:p>
            <a:pPr marL="273050" marR="0" lvl="0" indent="-273050" algn="l" rtl="0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Radioactive waste must be placed in unusually stable and secure locations where radioactivity will not harm future generations </a:t>
            </a:r>
          </a:p>
          <a:p>
            <a:pPr marL="273050" marR="0" lvl="0" indent="-273050" algn="l" rtl="0">
              <a:lnSpc>
                <a:spcPct val="7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Nuclear waste from power generation is being held in temporary storage at nuclear power plants across the U.S. and the world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62000" y="800100"/>
            <a:ext cx="7772400" cy="402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Spent fuel rods must be stored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962400" y="1307306"/>
            <a:ext cx="4876800" cy="2871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279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Spent fuel rods are sunk in pools of cooling water to minimize radiation leakage </a:t>
            </a:r>
          </a:p>
          <a:p>
            <a:pPr marL="342900" marR="0" lvl="0" indent="-2794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By 2010, 75% of U.S. plants will have no room left for this type of storage </a:t>
            </a:r>
          </a:p>
          <a:p>
            <a:pPr marL="639762" marR="0" lvl="1" indent="-284162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They are now expanding their storage capacity by storing waste in thick casks of steel, lead, and concrete</a:t>
            </a: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 </a:t>
            </a:r>
          </a:p>
          <a:p>
            <a:pPr marL="342900" marR="0" lvl="0" indent="-279400" algn="l" rtl="0">
              <a:spcBef>
                <a:spcPts val="440"/>
              </a:spcBef>
              <a:buClr>
                <a:schemeClr val="accent1"/>
              </a:buClr>
              <a:buSzPct val="76000"/>
              <a:buFont typeface="Noto Symbol"/>
              <a:buNone/>
            </a:pPr>
            <a:endParaRPr sz="22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07306"/>
            <a:ext cx="3880006" cy="25096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0" y="55418"/>
            <a:ext cx="8382000" cy="7834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3600" i="0" u="none" strike="noStrike" cap="none" dirty="0">
                <a:solidFill>
                  <a:srgbClr val="003171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U.S. power plants store tons of waste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09600" y="1328304"/>
            <a:ext cx="7772400" cy="285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U.S. power plants store 56,000 metric tons of high-level radioactive waste, as well as much more low-level radioactive waste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Waste is held at 125 sites in over 39 states</a:t>
            </a:r>
          </a:p>
          <a:p>
            <a:pPr marL="639762" marR="0" lvl="1" indent="-284162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2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Most of these sites are vulnerable to terrorist attacks </a:t>
            </a:r>
          </a:p>
          <a:p>
            <a:pPr marL="273050" marR="0" lvl="0" indent="-2730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Noto Symbol"/>
              <a:buChar char="○"/>
            </a:pPr>
            <a:r>
              <a:rPr lang="en" sz="2400" b="0" i="0" u="none" strike="noStrike" cap="none" dirty="0">
                <a:solidFill>
                  <a:schemeClr val="dk2"/>
                </a:solidFill>
                <a:latin typeface="Myanmar Text" panose="020B0502040204020203" pitchFamily="34" charset="0"/>
                <a:ea typeface="Questrial"/>
                <a:cs typeface="Myanmar Text" panose="020B0502040204020203" pitchFamily="34" charset="0"/>
                <a:sym typeface="Questrial"/>
              </a:rPr>
              <a:t>Over 161 million U.S. citizens live within 75 miles of temporarily stored waste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400" b="0" i="0" u="none" strike="noStrike" cap="none" dirty="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609600" y="138545"/>
            <a:ext cx="7772400" cy="11687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Questrial"/>
              <a:buNone/>
            </a:pPr>
            <a:r>
              <a:rPr lang="en" sz="3600" b="0" i="0" u="none" strike="noStrike" cap="none" dirty="0">
                <a:solidFill>
                  <a:srgbClr val="003171"/>
                </a:solidFill>
                <a:latin typeface="Questrial"/>
                <a:ea typeface="Questrial"/>
                <a:cs typeface="Questrial"/>
                <a:sym typeface="Questrial"/>
              </a:rPr>
              <a:t>Storage of high-level radioactive waste</a:t>
            </a:r>
          </a:p>
        </p:txBody>
      </p:sp>
      <p:pic>
        <p:nvPicPr>
          <p:cNvPr id="167" name="Shape 167" descr="2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333500"/>
            <a:ext cx="62484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695</Words>
  <Application>Microsoft Office PowerPoint</Application>
  <PresentationFormat>On-screen Show (16:9)</PresentationFormat>
  <Paragraphs>64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Britannic Bold</vt:lpstr>
      <vt:lpstr>Museo For Dell</vt:lpstr>
      <vt:lpstr>Noto Symbol</vt:lpstr>
      <vt:lpstr>Myanmar Text</vt:lpstr>
      <vt:lpstr>Trebuchet MS</vt:lpstr>
      <vt:lpstr>Bell MT</vt:lpstr>
      <vt:lpstr>Questrial</vt:lpstr>
      <vt:lpstr>Arial</vt:lpstr>
      <vt:lpstr>Wave</vt:lpstr>
      <vt:lpstr>PowerPoint Presentation</vt:lpstr>
      <vt:lpstr>Nuclear Power</vt:lpstr>
      <vt:lpstr>Fission releases nuclear energy</vt:lpstr>
      <vt:lpstr>Delivers energy cleanly</vt:lpstr>
      <vt:lpstr>Nuclear power poses small risks</vt:lpstr>
      <vt:lpstr>Waste disposal remains a problem</vt:lpstr>
      <vt:lpstr>Spent fuel rods must be stored</vt:lpstr>
      <vt:lpstr> U.S. power plants store tons of waste</vt:lpstr>
      <vt:lpstr>Storage of high-level radioactive waste</vt:lpstr>
      <vt:lpstr>Waste storage at Yucca Mountain, Nevada</vt:lpstr>
      <vt:lpstr>Scientists and policymakers chose Yucca Mountain</vt:lpstr>
      <vt:lpstr>Dilemmas have slowed nuclear power’s growth</vt:lpstr>
      <vt:lpstr>The future of U.S. nuclear energy</vt:lpstr>
      <vt:lpstr>Coal versus nuclear power</vt:lpstr>
      <vt:lpstr>Yucca Mountain, Nevada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COLLIER, RANDI</dc:creator>
  <cp:lastModifiedBy>COLLIER, RANDI</cp:lastModifiedBy>
  <cp:revision>6</cp:revision>
  <cp:lastPrinted>2018-10-01T23:36:23Z</cp:lastPrinted>
  <dcterms:modified xsi:type="dcterms:W3CDTF">2018-10-02T11:41:02Z</dcterms:modified>
</cp:coreProperties>
</file>