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91" r:id="rId13"/>
    <p:sldId id="29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3" r:id="rId22"/>
    <p:sldId id="290" r:id="rId23"/>
    <p:sldId id="263" r:id="rId24"/>
    <p:sldId id="264" r:id="rId25"/>
    <p:sldId id="265" r:id="rId26"/>
    <p:sldId id="266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IER, RANDI" initials="CR" lastIdx="1" clrIdx="0">
    <p:extLst>
      <p:ext uri="{19B8F6BF-5375-455C-9EA6-DF929625EA0E}">
        <p15:presenceInfo xmlns:p15="http://schemas.microsoft.com/office/powerpoint/2012/main" userId="S-1-5-21-744698374-1023542732-1846952604-65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89860" autoAdjust="0"/>
  </p:normalViewPr>
  <p:slideViewPr>
    <p:cSldViewPr>
      <p:cViewPr varScale="1">
        <p:scale>
          <a:sx n="72" d="100"/>
          <a:sy n="72" d="100"/>
        </p:scale>
        <p:origin x="3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310" d="100"/>
          <a:sy n="310" d="100"/>
        </p:scale>
        <p:origin x="222" y="-80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13T07:32:42.697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3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7A80116-8D9E-41BE-8022-41E774F32206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5FC4C0-7169-48CB-8692-B8AB9A2D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2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FFA529-C5A1-460B-BA46-BF904EAE20BB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9E2F44-8237-4FE1-8158-66FD10459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7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400" b="1" dirty="0"/>
              <a:t>Animated picture and caption sweep in</a:t>
            </a:r>
          </a:p>
          <a:p>
            <a:r>
              <a:rPr lang="en-US" sz="1400" dirty="0"/>
              <a:t>(Basic)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reproduce the shape effects on this slide, do the following: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Slides</a:t>
            </a:r>
            <a:r>
              <a:rPr lang="en-US" dirty="0"/>
              <a:t> group, click </a:t>
            </a:r>
            <a:r>
              <a:rPr lang="en-US" b="1" dirty="0"/>
              <a:t>Layout</a:t>
            </a:r>
            <a:r>
              <a:rPr lang="en-US" dirty="0"/>
              <a:t>, and then click </a:t>
            </a:r>
            <a:r>
              <a:rPr lang="en-US" b="1" dirty="0"/>
              <a:t>Blank</a:t>
            </a:r>
            <a:r>
              <a:rPr lang="en-US" dirty="0"/>
              <a:t>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Shapes</a:t>
            </a:r>
            <a:r>
              <a:rPr lang="en-US" dirty="0"/>
              <a:t>, and then under </a:t>
            </a:r>
            <a:r>
              <a:rPr lang="en-US" b="1" dirty="0"/>
              <a:t>Lines</a:t>
            </a:r>
            <a:r>
              <a:rPr lang="en-US" dirty="0"/>
              <a:t> click </a:t>
            </a:r>
            <a:r>
              <a:rPr lang="en-US" b="1" dirty="0"/>
              <a:t>Line</a:t>
            </a:r>
            <a:r>
              <a:rPr lang="en-US" dirty="0"/>
              <a:t> (first option from the left).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slide, press and hold SHIFT, and then drag to draw a straight, vertical line.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Select the line. Under </a:t>
            </a:r>
            <a:r>
              <a:rPr lang="en-US" b="1" dirty="0"/>
              <a:t>Drawing</a:t>
            </a:r>
            <a:r>
              <a:rPr lang="en-US" dirty="0"/>
              <a:t> </a:t>
            </a:r>
            <a:r>
              <a:rPr lang="en-US" b="1" dirty="0"/>
              <a:t>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</a:t>
            </a:r>
            <a:r>
              <a:rPr lang="en-US" b="1" dirty="0"/>
              <a:t>Size</a:t>
            </a:r>
            <a:r>
              <a:rPr lang="en-US" dirty="0"/>
              <a:t> group, in the </a:t>
            </a:r>
            <a:r>
              <a:rPr lang="en-US" b="1" dirty="0"/>
              <a:t>Shape Height </a:t>
            </a:r>
            <a:r>
              <a:rPr lang="en-US" dirty="0"/>
              <a:t>box, enter </a:t>
            </a:r>
            <a:r>
              <a:rPr lang="en-US" b="1" dirty="0"/>
              <a:t>7.5”</a:t>
            </a:r>
            <a:r>
              <a:rPr lang="en-US" dirty="0"/>
              <a:t>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Also on the </a:t>
            </a:r>
            <a:r>
              <a:rPr lang="en-US" b="1" dirty="0"/>
              <a:t>Format</a:t>
            </a:r>
            <a:r>
              <a:rPr lang="en-US" dirty="0"/>
              <a:t> tab, in the </a:t>
            </a:r>
            <a:r>
              <a:rPr lang="en-US" b="1" dirty="0"/>
              <a:t>Shape</a:t>
            </a:r>
            <a:r>
              <a:rPr lang="en-US" dirty="0"/>
              <a:t> </a:t>
            </a:r>
            <a:r>
              <a:rPr lang="en-US" b="1" dirty="0"/>
              <a:t>Styles</a:t>
            </a:r>
            <a:r>
              <a:rPr lang="en-US" dirty="0"/>
              <a:t> group, click the </a:t>
            </a:r>
            <a:r>
              <a:rPr lang="en-US" b="1" dirty="0"/>
              <a:t>Format Shape </a:t>
            </a:r>
            <a:r>
              <a:rPr lang="en-US" dirty="0"/>
              <a:t>dialog box launcher. In the </a:t>
            </a:r>
            <a:r>
              <a:rPr lang="en-US" b="1" dirty="0"/>
              <a:t>Format Shape </a:t>
            </a:r>
            <a:r>
              <a:rPr lang="en-US" dirty="0"/>
              <a:t>dialog box, click </a:t>
            </a:r>
            <a:r>
              <a:rPr lang="en-US" b="1" dirty="0"/>
              <a:t>Line</a:t>
            </a:r>
            <a:r>
              <a:rPr lang="en-US" dirty="0"/>
              <a:t> </a:t>
            </a:r>
            <a:r>
              <a:rPr lang="en-US" b="1" dirty="0"/>
              <a:t>Color</a:t>
            </a:r>
            <a:r>
              <a:rPr lang="en-US" dirty="0"/>
              <a:t> in the left pane. In the </a:t>
            </a:r>
            <a:r>
              <a:rPr lang="en-US" b="1" dirty="0"/>
              <a:t>Line</a:t>
            </a:r>
            <a:r>
              <a:rPr lang="en-US" dirty="0"/>
              <a:t> </a:t>
            </a:r>
            <a:r>
              <a:rPr lang="en-US" b="1" dirty="0"/>
              <a:t>Color</a:t>
            </a:r>
            <a:r>
              <a:rPr lang="en-US" dirty="0"/>
              <a:t> pane, select </a:t>
            </a:r>
            <a:r>
              <a:rPr lang="en-US" b="1" dirty="0"/>
              <a:t>Solid</a:t>
            </a:r>
            <a:r>
              <a:rPr lang="en-US" dirty="0"/>
              <a:t> </a:t>
            </a:r>
            <a:r>
              <a:rPr lang="en-US" b="1" dirty="0"/>
              <a:t>line</a:t>
            </a:r>
            <a:r>
              <a:rPr lang="en-US" dirty="0"/>
              <a:t>, 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</a:t>
            </a:r>
            <a:r>
              <a:rPr lang="en-US" dirty="0"/>
              <a:t> </a:t>
            </a:r>
            <a:r>
              <a:rPr lang="en-US" b="1" dirty="0"/>
              <a:t>Colors</a:t>
            </a:r>
            <a:r>
              <a:rPr lang="en-US" dirty="0"/>
              <a:t> click</a:t>
            </a:r>
            <a:r>
              <a:rPr lang="en-US" b="1" dirty="0"/>
              <a:t> Black, Text 1 </a:t>
            </a:r>
            <a:r>
              <a:rPr lang="en-US" dirty="0"/>
              <a:t>(first row, second option from the left).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Also in the </a:t>
            </a:r>
            <a:r>
              <a:rPr lang="en-US" b="1" dirty="0"/>
              <a:t>Format Shape </a:t>
            </a:r>
            <a:r>
              <a:rPr lang="en-US" dirty="0"/>
              <a:t>dialog box, click </a:t>
            </a:r>
            <a:r>
              <a:rPr lang="en-US" b="1" dirty="0"/>
              <a:t>Line</a:t>
            </a:r>
            <a:r>
              <a:rPr lang="en-US" dirty="0"/>
              <a:t> </a:t>
            </a:r>
            <a:r>
              <a:rPr lang="en-US" b="1" dirty="0"/>
              <a:t>Style</a:t>
            </a:r>
            <a:r>
              <a:rPr lang="en-US" dirty="0"/>
              <a:t> in the left pane. In the </a:t>
            </a:r>
            <a:r>
              <a:rPr lang="en-US" b="1" dirty="0"/>
              <a:t>Line</a:t>
            </a:r>
            <a:r>
              <a:rPr lang="en-US" dirty="0"/>
              <a:t> </a:t>
            </a:r>
            <a:r>
              <a:rPr lang="en-US" b="1" dirty="0"/>
              <a:t>Style</a:t>
            </a:r>
            <a:r>
              <a:rPr lang="en-US" dirty="0"/>
              <a:t> pane, in the </a:t>
            </a:r>
            <a:r>
              <a:rPr lang="en-US" b="1" dirty="0"/>
              <a:t>Weight</a:t>
            </a:r>
            <a:r>
              <a:rPr lang="en-US" dirty="0"/>
              <a:t> box, enter </a:t>
            </a:r>
            <a:r>
              <a:rPr lang="en-US" b="1" dirty="0"/>
              <a:t>2 pt</a:t>
            </a:r>
            <a:r>
              <a:rPr lang="en-US" dirty="0"/>
              <a:t>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Also in the </a:t>
            </a:r>
            <a:r>
              <a:rPr lang="en-US" b="1" dirty="0"/>
              <a:t>Format Shape </a:t>
            </a:r>
            <a:r>
              <a:rPr lang="en-US" dirty="0"/>
              <a:t>dialog box, click </a:t>
            </a:r>
            <a:r>
              <a:rPr lang="en-US" b="1" dirty="0"/>
              <a:t>Glow and Soft Edges </a:t>
            </a:r>
            <a:r>
              <a:rPr lang="en-US" dirty="0"/>
              <a:t>in the left pane. In the </a:t>
            </a:r>
            <a:r>
              <a:rPr lang="en-US" b="1" dirty="0"/>
              <a:t>Glow and Soft Edges </a:t>
            </a:r>
            <a:r>
              <a:rPr lang="en-US" dirty="0"/>
              <a:t>pane, do the following: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Under </a:t>
            </a:r>
            <a:r>
              <a:rPr lang="en-US" b="1" dirty="0"/>
              <a:t>Glow</a:t>
            </a:r>
            <a:r>
              <a:rPr lang="en-US" dirty="0"/>
              <a:t>, click the button next to </a:t>
            </a:r>
            <a:r>
              <a:rPr lang="en-US" b="1" dirty="0"/>
              <a:t>Presets</a:t>
            </a:r>
            <a:r>
              <a:rPr lang="en-US" dirty="0"/>
              <a:t>, and then under </a:t>
            </a:r>
            <a:r>
              <a:rPr lang="en-US" b="1" dirty="0"/>
              <a:t>Glow</a:t>
            </a:r>
            <a:r>
              <a:rPr lang="en-US" dirty="0"/>
              <a:t> </a:t>
            </a:r>
            <a:r>
              <a:rPr lang="en-US" b="1" dirty="0"/>
              <a:t>Variations</a:t>
            </a:r>
            <a:r>
              <a:rPr lang="en-US" dirty="0"/>
              <a:t> click </a:t>
            </a:r>
            <a:r>
              <a:rPr lang="en-US" b="1" dirty="0"/>
              <a:t>Blue, 5 </a:t>
            </a:r>
            <a:r>
              <a:rPr lang="en-US" b="1" dirty="0" err="1"/>
              <a:t>pt</a:t>
            </a:r>
            <a:r>
              <a:rPr lang="en-US" b="1" dirty="0"/>
              <a:t> glow, Accent color 1</a:t>
            </a:r>
            <a:r>
              <a:rPr lang="en-US" dirty="0"/>
              <a:t> (first row, first option from the left). 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</a:t>
            </a:r>
            <a:r>
              <a:rPr lang="en-US" dirty="0"/>
              <a:t> </a:t>
            </a:r>
            <a:r>
              <a:rPr lang="en-US" b="1" dirty="0"/>
              <a:t>Colors</a:t>
            </a:r>
            <a:r>
              <a:rPr lang="en-US" dirty="0"/>
              <a:t> click </a:t>
            </a:r>
            <a:r>
              <a:rPr lang="en-US" b="1" dirty="0"/>
              <a:t>White, Background 1 </a:t>
            </a:r>
            <a:r>
              <a:rPr lang="en-US" dirty="0"/>
              <a:t>(first row, first option from the left).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Arrange</a:t>
            </a:r>
            <a:r>
              <a:rPr lang="en-US" dirty="0"/>
              <a:t>, point to </a:t>
            </a:r>
            <a:r>
              <a:rPr lang="en-US" b="1" dirty="0"/>
              <a:t>Align</a:t>
            </a:r>
            <a:r>
              <a:rPr lang="en-US" dirty="0"/>
              <a:t>, and then do the following:</a:t>
            </a:r>
          </a:p>
          <a:p>
            <a:pPr marL="698830" lvl="1" indent="-23294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 to Slide</a:t>
            </a:r>
            <a:r>
              <a:rPr lang="en-US" dirty="0"/>
              <a:t>.</a:t>
            </a:r>
          </a:p>
          <a:p>
            <a:pPr marL="698830" lvl="1" indent="-23294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</a:t>
            </a:r>
            <a:r>
              <a:rPr lang="en-US" dirty="0"/>
              <a:t> </a:t>
            </a:r>
            <a:r>
              <a:rPr lang="en-US" b="1" dirty="0"/>
              <a:t>Center</a:t>
            </a:r>
            <a:r>
              <a:rPr lang="en-US" dirty="0"/>
              <a:t>.</a:t>
            </a:r>
          </a:p>
          <a:p>
            <a:pPr marL="698830" lvl="1" indent="-23294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</a:t>
            </a:r>
            <a:r>
              <a:rPr lang="en-US" dirty="0"/>
              <a:t> </a:t>
            </a:r>
            <a:r>
              <a:rPr lang="en-US" b="1" dirty="0"/>
              <a:t>Middle</a:t>
            </a:r>
            <a:r>
              <a:rPr lang="en-US" dirty="0"/>
              <a:t>.</a:t>
            </a:r>
            <a:endParaRPr lang="en-US" b="1" dirty="0"/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slide, select the line.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Clipboard</a:t>
            </a:r>
            <a:r>
              <a:rPr lang="en-US" dirty="0"/>
              <a:t> group, click the arrow next to </a:t>
            </a:r>
            <a:r>
              <a:rPr lang="en-US" b="1" dirty="0"/>
              <a:t>Copy</a:t>
            </a:r>
            <a:r>
              <a:rPr lang="en-US" dirty="0"/>
              <a:t>, and then click </a:t>
            </a:r>
            <a:r>
              <a:rPr lang="en-US" b="1" dirty="0"/>
              <a:t>Duplicate</a:t>
            </a:r>
            <a:r>
              <a:rPr lang="en-US" dirty="0"/>
              <a:t>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Drag the duplicate line slightly off the right edge of the slide.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With the duplicate line still selected,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Arrange</a:t>
            </a:r>
            <a:r>
              <a:rPr lang="en-US" dirty="0"/>
              <a:t>, point to </a:t>
            </a:r>
            <a:r>
              <a:rPr lang="en-US" b="1" dirty="0"/>
              <a:t>Align</a:t>
            </a:r>
            <a:r>
              <a:rPr lang="en-US" dirty="0"/>
              <a:t>, and then do the following: </a:t>
            </a:r>
          </a:p>
          <a:p>
            <a:pPr marL="698830" lvl="1" indent="-23294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 to Slide</a:t>
            </a:r>
            <a:r>
              <a:rPr lang="en-US" dirty="0"/>
              <a:t>. </a:t>
            </a:r>
          </a:p>
          <a:p>
            <a:pPr marL="698830" lvl="1" indent="-23294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 Middle</a:t>
            </a:r>
            <a:r>
              <a:rPr lang="en-US" dirty="0"/>
              <a:t>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Insert</a:t>
            </a:r>
            <a:r>
              <a:rPr lang="en-US" dirty="0"/>
              <a:t> tab, in the </a:t>
            </a:r>
            <a:r>
              <a:rPr lang="en-US" b="1" dirty="0"/>
              <a:t>Images </a:t>
            </a:r>
            <a:r>
              <a:rPr lang="en-US" dirty="0"/>
              <a:t>group, click </a:t>
            </a:r>
            <a:r>
              <a:rPr lang="en-US" b="1" dirty="0"/>
              <a:t>Picture</a:t>
            </a:r>
            <a:r>
              <a:rPr lang="en-US" dirty="0"/>
              <a:t>. In the </a:t>
            </a:r>
            <a:r>
              <a:rPr lang="en-US" b="1" dirty="0"/>
              <a:t>Insert</a:t>
            </a:r>
            <a:r>
              <a:rPr lang="en-US" dirty="0"/>
              <a:t> </a:t>
            </a:r>
            <a:r>
              <a:rPr lang="en-US" b="1" dirty="0"/>
              <a:t>Picture</a:t>
            </a:r>
            <a:r>
              <a:rPr lang="en-US" dirty="0"/>
              <a:t> dialog box, select a picture, and then click </a:t>
            </a:r>
            <a:r>
              <a:rPr lang="en-US" b="1" dirty="0"/>
              <a:t>Insert</a:t>
            </a:r>
            <a:r>
              <a:rPr lang="en-US" dirty="0"/>
              <a:t>.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slide, select the picture. Under </a:t>
            </a:r>
            <a:r>
              <a:rPr lang="en-US" b="1" dirty="0"/>
              <a:t>Picture</a:t>
            </a:r>
            <a:r>
              <a:rPr lang="en-US" dirty="0"/>
              <a:t> </a:t>
            </a:r>
            <a:r>
              <a:rPr lang="en-US" b="1" dirty="0"/>
              <a:t>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</a:t>
            </a:r>
            <a:r>
              <a:rPr lang="en-US" b="1" dirty="0"/>
              <a:t>Size</a:t>
            </a:r>
            <a:r>
              <a:rPr lang="en-US" dirty="0"/>
              <a:t> group, click the </a:t>
            </a:r>
            <a:r>
              <a:rPr lang="en-US" b="1" dirty="0"/>
              <a:t>Size and Position</a:t>
            </a:r>
            <a:r>
              <a:rPr lang="en-US" dirty="0"/>
              <a:t> dialog box launcher. In the </a:t>
            </a:r>
            <a:r>
              <a:rPr lang="en-US" b="1" dirty="0"/>
              <a:t>Format Picture </a:t>
            </a:r>
            <a:r>
              <a:rPr lang="en-US" dirty="0"/>
              <a:t>dialog box, resize or crop the image so that the height is set to </a:t>
            </a:r>
            <a:r>
              <a:rPr lang="en-US" b="1" dirty="0"/>
              <a:t>7.5”</a:t>
            </a:r>
            <a:r>
              <a:rPr lang="en-US" dirty="0"/>
              <a:t> and the width</a:t>
            </a:r>
            <a:r>
              <a:rPr lang="en-US" b="1" dirty="0"/>
              <a:t> </a:t>
            </a:r>
            <a:r>
              <a:rPr lang="en-US" dirty="0"/>
              <a:t>is set to </a:t>
            </a:r>
            <a:r>
              <a:rPr lang="en-US" b="1" dirty="0"/>
              <a:t>5”</a:t>
            </a:r>
            <a:r>
              <a:rPr lang="en-US" dirty="0"/>
              <a:t>. To crop the picture, click </a:t>
            </a:r>
            <a:r>
              <a:rPr lang="en-US" b="1" dirty="0"/>
              <a:t>Crop</a:t>
            </a:r>
            <a:r>
              <a:rPr lang="en-US" dirty="0"/>
              <a:t> in the left pane, and in the right pane, under </a:t>
            </a:r>
            <a:r>
              <a:rPr lang="en-US" b="1" dirty="0"/>
              <a:t>Crop position</a:t>
            </a:r>
            <a:r>
              <a:rPr lang="en-US" dirty="0"/>
              <a:t>, enter values into the </a:t>
            </a:r>
            <a:r>
              <a:rPr lang="en-US" b="1" dirty="0"/>
              <a:t>Height</a:t>
            </a:r>
            <a:r>
              <a:rPr lang="en-US" dirty="0"/>
              <a:t>, </a:t>
            </a:r>
            <a:r>
              <a:rPr lang="en-US" b="1" dirty="0"/>
              <a:t>Width</a:t>
            </a:r>
            <a:r>
              <a:rPr lang="en-US" dirty="0"/>
              <a:t>, </a:t>
            </a:r>
            <a:r>
              <a:rPr lang="en-US" b="1" dirty="0"/>
              <a:t>Left</a:t>
            </a:r>
            <a:r>
              <a:rPr lang="en-US" dirty="0"/>
              <a:t>, and </a:t>
            </a:r>
            <a:r>
              <a:rPr lang="en-US" b="1" dirty="0"/>
              <a:t>Top</a:t>
            </a:r>
            <a:r>
              <a:rPr lang="en-US" dirty="0"/>
              <a:t> boxes. To resize the picture, click </a:t>
            </a:r>
            <a:r>
              <a:rPr lang="en-US" b="1" dirty="0"/>
              <a:t>Size</a:t>
            </a:r>
            <a:r>
              <a:rPr lang="en-US" dirty="0"/>
              <a:t> in the left pane, and in the right pane, under </a:t>
            </a:r>
            <a:r>
              <a:rPr lang="en-US" b="1" dirty="0"/>
              <a:t>Size and rotate</a:t>
            </a:r>
            <a:r>
              <a:rPr lang="en-US" dirty="0"/>
              <a:t>, enter values into the </a:t>
            </a:r>
            <a:r>
              <a:rPr lang="en-US" b="1" dirty="0"/>
              <a:t>Height</a:t>
            </a:r>
            <a:r>
              <a:rPr lang="en-US" dirty="0"/>
              <a:t> and </a:t>
            </a:r>
            <a:r>
              <a:rPr lang="en-US" b="1" dirty="0"/>
              <a:t>Width</a:t>
            </a:r>
            <a:r>
              <a:rPr lang="en-US" dirty="0"/>
              <a:t> boxes.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Arrange</a:t>
            </a:r>
            <a:r>
              <a:rPr lang="en-US" dirty="0"/>
              <a:t>, point to </a:t>
            </a:r>
            <a:r>
              <a:rPr lang="en-US" b="1" dirty="0"/>
              <a:t>Align</a:t>
            </a:r>
            <a:r>
              <a:rPr lang="en-US" dirty="0"/>
              <a:t>, and then do the following:</a:t>
            </a:r>
          </a:p>
          <a:p>
            <a:pPr marL="698830" lvl="1" indent="-23294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 to Slide</a:t>
            </a:r>
            <a:r>
              <a:rPr lang="en-US" dirty="0"/>
              <a:t>.</a:t>
            </a:r>
          </a:p>
          <a:p>
            <a:pPr marL="698830" lvl="1" indent="-23294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</a:t>
            </a:r>
            <a:r>
              <a:rPr lang="en-US" dirty="0"/>
              <a:t> </a:t>
            </a:r>
            <a:r>
              <a:rPr lang="en-US" b="1" dirty="0"/>
              <a:t>Right</a:t>
            </a:r>
            <a:r>
              <a:rPr lang="en-US" dirty="0"/>
              <a:t>.</a:t>
            </a:r>
          </a:p>
          <a:p>
            <a:pPr marL="698830" lvl="1" indent="-232943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</a:t>
            </a:r>
            <a:r>
              <a:rPr lang="en-US" dirty="0"/>
              <a:t> </a:t>
            </a:r>
            <a:r>
              <a:rPr lang="en-US" b="1" dirty="0"/>
              <a:t>Middle</a:t>
            </a:r>
            <a:r>
              <a:rPr lang="en-US" dirty="0"/>
              <a:t>.</a:t>
            </a:r>
          </a:p>
          <a:p>
            <a:pPr marL="698830" lvl="1" indent="-232943">
              <a:buFont typeface="+mj-lt"/>
              <a:buAutoNum type="arabicPeriod"/>
            </a:pPr>
            <a:endParaRPr lang="en-US" dirty="0"/>
          </a:p>
          <a:p>
            <a:pPr marL="698830" lvl="1" indent="-232943"/>
            <a:endParaRPr lang="en-US" dirty="0"/>
          </a:p>
          <a:p>
            <a:pPr marL="232943" indent="-232943"/>
            <a:r>
              <a:rPr lang="en-US" dirty="0"/>
              <a:t>To reproduce the text effects on this slide, do the following: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Insert</a:t>
            </a:r>
            <a:r>
              <a:rPr lang="en-US" dirty="0"/>
              <a:t> tab, in the </a:t>
            </a:r>
            <a:r>
              <a:rPr lang="en-US" b="1" dirty="0"/>
              <a:t>Text </a:t>
            </a:r>
            <a:r>
              <a:rPr lang="en-US" dirty="0"/>
              <a:t>group, click </a:t>
            </a:r>
            <a:r>
              <a:rPr lang="en-US" b="1" dirty="0"/>
              <a:t>Text</a:t>
            </a:r>
            <a:r>
              <a:rPr lang="en-US" dirty="0"/>
              <a:t> </a:t>
            </a:r>
            <a:r>
              <a:rPr lang="en-US" b="1" dirty="0"/>
              <a:t>Box</a:t>
            </a:r>
            <a:r>
              <a:rPr lang="en-US" dirty="0"/>
              <a:t>. On the slide, drag to draw a text box.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Enter text in the text box, and then select the text.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Font</a:t>
            </a:r>
            <a:r>
              <a:rPr lang="en-US" dirty="0"/>
              <a:t> group, do the following: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Font</a:t>
            </a:r>
            <a:r>
              <a:rPr lang="en-US" dirty="0"/>
              <a:t> list, select </a:t>
            </a:r>
            <a:r>
              <a:rPr lang="en-US" b="1" dirty="0"/>
              <a:t>Arial</a:t>
            </a:r>
            <a:r>
              <a:rPr lang="en-US" dirty="0"/>
              <a:t>.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Font</a:t>
            </a:r>
            <a:r>
              <a:rPr lang="en-US" dirty="0"/>
              <a:t> </a:t>
            </a:r>
            <a:r>
              <a:rPr lang="en-US" b="1" dirty="0"/>
              <a:t>Size</a:t>
            </a:r>
            <a:r>
              <a:rPr lang="en-US" dirty="0"/>
              <a:t> list, select </a:t>
            </a:r>
            <a:r>
              <a:rPr lang="en-US" b="1" dirty="0"/>
              <a:t>28</a:t>
            </a:r>
            <a:r>
              <a:rPr lang="en-US" dirty="0"/>
              <a:t>.</a:t>
            </a:r>
          </a:p>
          <a:p>
            <a:pPr marL="698830" lvl="1" indent="-232943" defTabSz="931774">
              <a:buFont typeface="Arial" pitchFamily="34" charset="0"/>
              <a:buChar char="•"/>
              <a:defRPr/>
            </a:pPr>
            <a:r>
              <a:rPr lang="en-US" dirty="0"/>
              <a:t>Click </a:t>
            </a:r>
            <a:r>
              <a:rPr lang="en-US" b="1" dirty="0"/>
              <a:t>Bold</a:t>
            </a:r>
            <a:r>
              <a:rPr lang="en-US" dirty="0"/>
              <a:t>.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Font</a:t>
            </a:r>
            <a:r>
              <a:rPr lang="en-US" dirty="0"/>
              <a:t>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</a:t>
            </a:r>
            <a:r>
              <a:rPr lang="en-US" dirty="0"/>
              <a:t> </a:t>
            </a:r>
            <a:r>
              <a:rPr lang="en-US" b="1" dirty="0"/>
              <a:t>Colors</a:t>
            </a:r>
            <a:r>
              <a:rPr lang="en-US" dirty="0"/>
              <a:t> click </a:t>
            </a:r>
            <a:r>
              <a:rPr lang="en-US" b="1" dirty="0"/>
              <a:t>White, Background 1 </a:t>
            </a:r>
            <a:r>
              <a:rPr lang="en-US" dirty="0"/>
              <a:t>(first row, first option from the left).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Paragraph</a:t>
            </a:r>
            <a:r>
              <a:rPr lang="en-US" dirty="0"/>
              <a:t> group, click </a:t>
            </a:r>
            <a:r>
              <a:rPr lang="en-US" b="1" dirty="0"/>
              <a:t>Align</a:t>
            </a:r>
            <a:r>
              <a:rPr lang="en-US" dirty="0"/>
              <a:t> </a:t>
            </a:r>
            <a:r>
              <a:rPr lang="en-US" b="1" dirty="0"/>
              <a:t>Text</a:t>
            </a:r>
            <a:r>
              <a:rPr lang="en-US" dirty="0"/>
              <a:t> </a:t>
            </a:r>
            <a:r>
              <a:rPr lang="en-US" b="1" dirty="0"/>
              <a:t>Right </a:t>
            </a:r>
            <a:r>
              <a:rPr lang="en-US" dirty="0"/>
              <a:t>to align the text right in the text box. </a:t>
            </a:r>
            <a:endParaRPr lang="en-US" b="1" dirty="0"/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Drag the text box onto the left half of the slide.</a:t>
            </a:r>
          </a:p>
          <a:p>
            <a:pPr marL="232943" indent="-232943"/>
            <a:endParaRPr lang="en-US" dirty="0"/>
          </a:p>
          <a:p>
            <a:pPr marL="232943" indent="-232943"/>
            <a:endParaRPr lang="en-US" dirty="0"/>
          </a:p>
          <a:p>
            <a:r>
              <a:rPr lang="en-US" dirty="0"/>
              <a:t>To reproduce the background effects on this slide, do the following: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Design</a:t>
            </a:r>
            <a:r>
              <a:rPr lang="en-US" dirty="0"/>
              <a:t> tab, in the </a:t>
            </a:r>
            <a:r>
              <a:rPr lang="en-US" b="1" dirty="0"/>
              <a:t>Background</a:t>
            </a:r>
            <a:r>
              <a:rPr lang="en-US" dirty="0"/>
              <a:t> group, click </a:t>
            </a:r>
            <a:r>
              <a:rPr lang="en-US" b="1" dirty="0"/>
              <a:t>Background Styles </a:t>
            </a:r>
            <a:r>
              <a:rPr lang="en-US" dirty="0"/>
              <a:t>and then click </a:t>
            </a:r>
            <a:r>
              <a:rPr lang="en-US" b="1" dirty="0"/>
              <a:t>Format Background</a:t>
            </a:r>
            <a:r>
              <a:rPr lang="en-US" dirty="0"/>
              <a:t>. In the </a:t>
            </a:r>
            <a:r>
              <a:rPr lang="en-US" b="1" dirty="0"/>
              <a:t>Format Background </a:t>
            </a:r>
            <a:r>
              <a:rPr lang="en-US" dirty="0"/>
              <a:t>dialog box, click </a:t>
            </a:r>
            <a:r>
              <a:rPr lang="en-US" b="1" dirty="0"/>
              <a:t>Fill</a:t>
            </a:r>
            <a:r>
              <a:rPr lang="en-US" dirty="0"/>
              <a:t> in the left pane, select </a:t>
            </a:r>
            <a:r>
              <a:rPr lang="en-US" b="1" dirty="0"/>
              <a:t>Gradient fill</a:t>
            </a:r>
            <a:r>
              <a:rPr lang="en-US" dirty="0"/>
              <a:t> in the </a:t>
            </a:r>
            <a:r>
              <a:rPr lang="en-US" b="1" dirty="0"/>
              <a:t>Fill</a:t>
            </a:r>
            <a:r>
              <a:rPr lang="en-US" dirty="0"/>
              <a:t> pane, and then do the following: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Type</a:t>
            </a:r>
            <a:r>
              <a:rPr lang="en-US" dirty="0"/>
              <a:t> list, select </a:t>
            </a:r>
            <a:r>
              <a:rPr lang="en-US" b="1" dirty="0"/>
              <a:t>Linear</a:t>
            </a:r>
            <a:r>
              <a:rPr lang="en-US" dirty="0"/>
              <a:t>.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Angle</a:t>
            </a:r>
            <a:r>
              <a:rPr lang="en-US" dirty="0"/>
              <a:t> box, enter </a:t>
            </a:r>
            <a:r>
              <a:rPr lang="en-US" b="1" dirty="0"/>
              <a:t>90</a:t>
            </a:r>
            <a:r>
              <a:rPr lang="en-US" dirty="0"/>
              <a:t>.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Under </a:t>
            </a:r>
            <a:r>
              <a:rPr lang="en-US" b="1" dirty="0"/>
              <a:t>Gradient stops</a:t>
            </a:r>
            <a:r>
              <a:rPr lang="en-US" dirty="0"/>
              <a:t>, click </a:t>
            </a:r>
            <a:r>
              <a:rPr lang="en-US" b="1" dirty="0"/>
              <a:t>Add gradient stops</a:t>
            </a:r>
            <a:r>
              <a:rPr lang="en-US" dirty="0"/>
              <a:t> or </a:t>
            </a:r>
            <a:r>
              <a:rPr lang="en-US" b="1" dirty="0"/>
              <a:t>Remove gradient stops</a:t>
            </a:r>
            <a:r>
              <a:rPr lang="en-US" dirty="0"/>
              <a:t> until two stops appear in the slider.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Also under </a:t>
            </a:r>
            <a:r>
              <a:rPr lang="en-US" b="1" dirty="0"/>
              <a:t>Gradient stops</a:t>
            </a:r>
            <a:r>
              <a:rPr lang="en-US" dirty="0"/>
              <a:t>, customize the gradient stops as follows: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Select the first stop in the slider, and then do the following: </a:t>
            </a:r>
          </a:p>
          <a:p>
            <a:pPr marL="1164717" lvl="2" indent="-232943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40%</a:t>
            </a:r>
            <a:r>
              <a:rPr lang="en-US" dirty="0"/>
              <a:t>.</a:t>
            </a:r>
          </a:p>
          <a:p>
            <a:pPr marL="1164717" lvl="2" indent="-232943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 Colors</a:t>
            </a:r>
            <a:r>
              <a:rPr lang="en-US" dirty="0"/>
              <a:t> click </a:t>
            </a:r>
            <a:r>
              <a:rPr lang="en-US" b="1" dirty="0"/>
              <a:t>Black, Text 1 </a:t>
            </a:r>
            <a:r>
              <a:rPr lang="en-US" dirty="0"/>
              <a:t>(first row, second option from the left).</a:t>
            </a:r>
          </a:p>
          <a:p>
            <a:pPr marL="1164717" lvl="2" indent="-232943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Transparency</a:t>
            </a:r>
            <a:r>
              <a:rPr lang="en-US" dirty="0"/>
              <a:t> box, enter </a:t>
            </a:r>
            <a:r>
              <a:rPr lang="en-US" b="1" dirty="0"/>
              <a:t>0%</a:t>
            </a:r>
            <a:r>
              <a:rPr lang="en-US" dirty="0"/>
              <a:t>. </a:t>
            </a:r>
          </a:p>
          <a:p>
            <a:pPr marL="698830" lvl="1" indent="-232943">
              <a:buFont typeface="Arial" pitchFamily="34" charset="0"/>
              <a:buChar char="•"/>
            </a:pPr>
            <a:r>
              <a:rPr lang="en-US" dirty="0"/>
              <a:t>Select the next stop in the slider, and then do the following: </a:t>
            </a:r>
          </a:p>
          <a:p>
            <a:pPr marL="1164717" lvl="2" indent="-232943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100%</a:t>
            </a:r>
            <a:r>
              <a:rPr lang="en-US" dirty="0"/>
              <a:t>.</a:t>
            </a:r>
          </a:p>
          <a:p>
            <a:pPr marL="1164717" lvl="2" indent="-232943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 Colors</a:t>
            </a:r>
            <a:r>
              <a:rPr lang="en-US" dirty="0"/>
              <a:t> click </a:t>
            </a:r>
            <a:r>
              <a:rPr lang="en-US" b="1" dirty="0"/>
              <a:t>Black, Text 1, Lighter 50% </a:t>
            </a:r>
            <a:r>
              <a:rPr lang="en-US" dirty="0"/>
              <a:t>(second row, second option from the left).</a:t>
            </a:r>
          </a:p>
          <a:p>
            <a:pPr marL="1164717" lvl="2" indent="-232943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Transparency</a:t>
            </a:r>
            <a:r>
              <a:rPr lang="en-US" dirty="0"/>
              <a:t> box, enter </a:t>
            </a:r>
            <a:r>
              <a:rPr lang="en-US" b="1" dirty="0"/>
              <a:t>0%</a:t>
            </a:r>
            <a:r>
              <a:rPr lang="en-US" dirty="0"/>
              <a:t>. </a:t>
            </a:r>
          </a:p>
          <a:p>
            <a:pPr marL="232943" indent="-232943"/>
            <a:endParaRPr lang="en-US" dirty="0"/>
          </a:p>
          <a:p>
            <a:pPr marL="232943" indent="-232943"/>
            <a:endParaRPr lang="en-US" dirty="0"/>
          </a:p>
          <a:p>
            <a:pPr marL="232943" indent="-232943"/>
            <a:r>
              <a:rPr lang="en-US" dirty="0"/>
              <a:t>To reproduce the animation effects on this slide, do the following: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Select the line off the right edge of the slide.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Advanced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Add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, and then under </a:t>
            </a:r>
            <a:r>
              <a:rPr lang="en-US" b="1" dirty="0"/>
              <a:t>Entrance</a:t>
            </a:r>
            <a:r>
              <a:rPr lang="en-US" dirty="0"/>
              <a:t> click </a:t>
            </a:r>
            <a:r>
              <a:rPr lang="en-US" b="1" dirty="0"/>
              <a:t>Fly In.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Also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Effect</a:t>
            </a:r>
            <a:r>
              <a:rPr lang="en-US" dirty="0"/>
              <a:t> </a:t>
            </a:r>
            <a:r>
              <a:rPr lang="en-US" b="1" dirty="0"/>
              <a:t>Options</a:t>
            </a:r>
            <a:r>
              <a:rPr lang="en-US" dirty="0"/>
              <a:t>, and then click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b="1" dirty="0"/>
              <a:t>Left</a:t>
            </a:r>
            <a:r>
              <a:rPr lang="en-US" dirty="0"/>
              <a:t>.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Duration </a:t>
            </a:r>
            <a:r>
              <a:rPr lang="en-US" dirty="0"/>
              <a:t>box, enter </a:t>
            </a:r>
            <a:r>
              <a:rPr lang="en-US" b="1" dirty="0"/>
              <a:t>0.5</a:t>
            </a:r>
            <a:r>
              <a:rPr lang="en-US" dirty="0"/>
              <a:t>. 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Start</a:t>
            </a:r>
            <a:r>
              <a:rPr lang="en-US" dirty="0"/>
              <a:t> list, select </a:t>
            </a:r>
            <a:r>
              <a:rPr lang="en-US" b="1" dirty="0"/>
              <a:t>After Previous</a:t>
            </a:r>
            <a:r>
              <a:rPr lang="en-US" dirty="0"/>
              <a:t>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Select the line at the center of the slide.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Advanced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Add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, and then under </a:t>
            </a:r>
            <a:r>
              <a:rPr lang="en-US" b="1" dirty="0"/>
              <a:t>Entrance</a:t>
            </a:r>
            <a:r>
              <a:rPr lang="en-US" dirty="0"/>
              <a:t> click </a:t>
            </a:r>
            <a:r>
              <a:rPr lang="en-US" b="1" dirty="0"/>
              <a:t>Fly In.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Also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Effect</a:t>
            </a:r>
            <a:r>
              <a:rPr lang="en-US" dirty="0"/>
              <a:t> </a:t>
            </a:r>
            <a:r>
              <a:rPr lang="en-US" b="1" dirty="0"/>
              <a:t>Options</a:t>
            </a:r>
            <a:r>
              <a:rPr lang="en-US" dirty="0"/>
              <a:t>, and then click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b="1" dirty="0"/>
              <a:t>Right</a:t>
            </a:r>
            <a:r>
              <a:rPr lang="en-US" dirty="0"/>
              <a:t>.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Duration </a:t>
            </a:r>
            <a:r>
              <a:rPr lang="en-US" dirty="0"/>
              <a:t>box, enter </a:t>
            </a:r>
            <a:r>
              <a:rPr lang="en-US" b="1" dirty="0"/>
              <a:t>1</a:t>
            </a:r>
            <a:r>
              <a:rPr lang="en-US" dirty="0"/>
              <a:t>. 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Start</a:t>
            </a:r>
            <a:r>
              <a:rPr lang="en-US" dirty="0"/>
              <a:t> list, select </a:t>
            </a:r>
            <a:r>
              <a:rPr lang="en-US" b="1" dirty="0"/>
              <a:t>After Previous</a:t>
            </a:r>
            <a:r>
              <a:rPr lang="en-US" dirty="0"/>
              <a:t>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Select the picture.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Advanced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Add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, and then under </a:t>
            </a:r>
            <a:r>
              <a:rPr lang="en-US" b="1" dirty="0"/>
              <a:t>Entrance</a:t>
            </a:r>
            <a:r>
              <a:rPr lang="en-US" dirty="0"/>
              <a:t> click </a:t>
            </a:r>
            <a:r>
              <a:rPr lang="en-US" b="1" dirty="0"/>
              <a:t>Wipe.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Also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Effect</a:t>
            </a:r>
            <a:r>
              <a:rPr lang="en-US" dirty="0"/>
              <a:t> </a:t>
            </a:r>
            <a:r>
              <a:rPr lang="en-US" b="1" dirty="0"/>
              <a:t>Options</a:t>
            </a:r>
            <a:r>
              <a:rPr lang="en-US" dirty="0"/>
              <a:t>, and then click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b="1" dirty="0"/>
              <a:t>Right</a:t>
            </a:r>
            <a:r>
              <a:rPr lang="en-US" dirty="0"/>
              <a:t>.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Duration </a:t>
            </a:r>
            <a:r>
              <a:rPr lang="en-US" dirty="0"/>
              <a:t>box, enter </a:t>
            </a:r>
            <a:r>
              <a:rPr lang="en-US" b="1" dirty="0"/>
              <a:t>1</a:t>
            </a:r>
            <a:r>
              <a:rPr lang="en-US" dirty="0"/>
              <a:t>. 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Start</a:t>
            </a:r>
            <a:r>
              <a:rPr lang="en-US" dirty="0"/>
              <a:t> list, select </a:t>
            </a:r>
            <a:r>
              <a:rPr lang="en-US" b="1" dirty="0"/>
              <a:t>With Previous</a:t>
            </a:r>
            <a:r>
              <a:rPr lang="en-US" dirty="0"/>
              <a:t>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Select the text box.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Advanced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Add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, and then under </a:t>
            </a:r>
            <a:r>
              <a:rPr lang="en-US" b="1" dirty="0"/>
              <a:t>Entrance</a:t>
            </a:r>
            <a:r>
              <a:rPr lang="en-US" dirty="0"/>
              <a:t> click </a:t>
            </a:r>
            <a:r>
              <a:rPr lang="en-US" b="1" dirty="0"/>
              <a:t>Fly In.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Also 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Animation</a:t>
            </a:r>
            <a:r>
              <a:rPr lang="en-US" dirty="0"/>
              <a:t> group, click </a:t>
            </a:r>
            <a:r>
              <a:rPr lang="en-US" b="1" dirty="0"/>
              <a:t>Effect</a:t>
            </a:r>
            <a:r>
              <a:rPr lang="en-US" dirty="0"/>
              <a:t> </a:t>
            </a:r>
            <a:r>
              <a:rPr lang="en-US" b="1" dirty="0"/>
              <a:t>Options</a:t>
            </a:r>
            <a:r>
              <a:rPr lang="en-US" dirty="0"/>
              <a:t>, and then click </a:t>
            </a:r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b="1" dirty="0"/>
              <a:t>Right</a:t>
            </a:r>
            <a:r>
              <a:rPr lang="en-US" dirty="0"/>
              <a:t>.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Duration </a:t>
            </a:r>
            <a:r>
              <a:rPr lang="en-US" dirty="0"/>
              <a:t>box, enter </a:t>
            </a:r>
            <a:r>
              <a:rPr lang="en-US" b="1" dirty="0"/>
              <a:t>1</a:t>
            </a:r>
            <a:r>
              <a:rPr lang="en-US" dirty="0"/>
              <a:t>. 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Animations</a:t>
            </a:r>
            <a:r>
              <a:rPr lang="en-US" dirty="0"/>
              <a:t> tab, in the </a:t>
            </a:r>
            <a:r>
              <a:rPr lang="en-US" b="1" dirty="0"/>
              <a:t>Timing</a:t>
            </a:r>
            <a:r>
              <a:rPr lang="en-US" dirty="0"/>
              <a:t> group, in the </a:t>
            </a:r>
            <a:r>
              <a:rPr lang="en-US" b="1" dirty="0"/>
              <a:t>Start</a:t>
            </a:r>
            <a:r>
              <a:rPr lang="en-US" dirty="0"/>
              <a:t> list, select </a:t>
            </a:r>
            <a:r>
              <a:rPr lang="en-US" b="1" dirty="0"/>
              <a:t>With Previous</a:t>
            </a:r>
            <a:r>
              <a:rPr lang="en-US" dirty="0"/>
              <a:t>.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17161" y="5759726"/>
            <a:ext cx="4137284" cy="54565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09638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1975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17161" y="5759726"/>
            <a:ext cx="4137284" cy="54565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09638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3309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2940717" y="11482707"/>
            <a:ext cx="2230888" cy="643032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20750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517583" y="5758576"/>
            <a:ext cx="4137496" cy="5456198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09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2940717" y="11482707"/>
            <a:ext cx="2230849" cy="642886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20750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517583" y="5758576"/>
            <a:ext cx="4137511" cy="5456185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72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2940717" y="11482707"/>
            <a:ext cx="2230849" cy="642886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20750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517583" y="5758576"/>
            <a:ext cx="4137511" cy="5456185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746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2940717" y="11482707"/>
            <a:ext cx="2230849" cy="642886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20750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517583" y="5758576"/>
            <a:ext cx="4137511" cy="5456185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483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2940717" y="11482707"/>
            <a:ext cx="2230849" cy="642886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20750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517583" y="5758576"/>
            <a:ext cx="4137511" cy="5456185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795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2940717" y="11482707"/>
            <a:ext cx="2230849" cy="642886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20750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517583" y="5758576"/>
            <a:ext cx="4137511" cy="5456185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576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2940717" y="11482707"/>
            <a:ext cx="2230888" cy="643032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20750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17583" y="5758577"/>
            <a:ext cx="4137496" cy="5349026"/>
          </a:xfrm>
          <a:prstGeom prst="rect">
            <a:avLst/>
          </a:prstGeom>
          <a:noFill/>
          <a:ln>
            <a:noFill/>
          </a:ln>
        </p:spPr>
        <p:txBody>
          <a:bodyPr lIns="81475" tIns="40725" rIns="81475" bIns="407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42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09638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517161" y="5759726"/>
            <a:ext cx="4137284" cy="545658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89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09829" y="5787284"/>
            <a:ext cx="3750884" cy="5417992"/>
          </a:xfrm>
          <a:prstGeom prst="rect">
            <a:avLst/>
          </a:prstGeom>
          <a:noFill/>
          <a:ln>
            <a:noFill/>
          </a:ln>
        </p:spPr>
        <p:txBody>
          <a:bodyPr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917575"/>
            <a:ext cx="5999163" cy="45005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1897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09638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517161" y="5759726"/>
            <a:ext cx="4137284" cy="545658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410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2F44-8237-4FE1-8158-66FD104599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18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2F44-8237-4FE1-8158-66FD104599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2F44-8237-4FE1-8158-66FD104599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76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E2F44-8237-4FE1-8158-66FD104599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49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09829" y="5787284"/>
            <a:ext cx="3750884" cy="5417992"/>
          </a:xfrm>
          <a:prstGeom prst="rect">
            <a:avLst/>
          </a:prstGeom>
          <a:noFill/>
          <a:ln>
            <a:noFill/>
          </a:ln>
        </p:spPr>
        <p:txBody>
          <a:bodyPr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917575"/>
            <a:ext cx="5999163" cy="45005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588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09829" y="5787284"/>
            <a:ext cx="3750884" cy="5417992"/>
          </a:xfrm>
          <a:prstGeom prst="rect">
            <a:avLst/>
          </a:prstGeom>
          <a:noFill/>
          <a:ln>
            <a:noFill/>
          </a:ln>
        </p:spPr>
        <p:txBody>
          <a:bodyPr lIns="81475" tIns="81475" rIns="81475" bIns="81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-414338" y="917575"/>
            <a:ext cx="5999163" cy="45005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5255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517161" y="5759726"/>
            <a:ext cx="4137284" cy="54565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09638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6419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517161" y="5759726"/>
            <a:ext cx="4137284" cy="54565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09638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067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517161" y="5759726"/>
            <a:ext cx="4137284" cy="54565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09638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5402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517161" y="5759726"/>
            <a:ext cx="4137284" cy="54565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09638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300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17161" y="5759726"/>
            <a:ext cx="4137284" cy="54565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-444500" y="909638"/>
            <a:ext cx="6061075" cy="454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90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1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9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53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58989"/>
            <a:ext cx="8229600" cy="484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4979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6481" y="273628"/>
            <a:ext cx="8228159" cy="1143480"/>
          </a:xfrm>
          <a:prstGeom prst="rect">
            <a:avLst/>
          </a:prstGeom>
          <a:noFill/>
          <a:ln>
            <a:noFill/>
          </a:ln>
        </p:spPr>
        <p:txBody>
          <a:bodyPr wrap="square" lIns="76025" tIns="76025" rIns="76025" bIns="76025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marL="1282700" lvl="5" indent="-1905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marL="1663700" lvl="6" indent="-1905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marL="2032000" lvl="7" indent="-1778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marL="2413000" lvl="8" indent="-1778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096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clipArt" idx="2"/>
          </p:nvPr>
        </p:nvSpPr>
        <p:spPr>
          <a:xfrm>
            <a:off x="457201" y="1600201"/>
            <a:ext cx="4038599" cy="4530799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648201" y="1600201"/>
            <a:ext cx="4038599" cy="453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796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4038599" cy="453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clipArt" idx="2"/>
          </p:nvPr>
        </p:nvSpPr>
        <p:spPr>
          <a:xfrm>
            <a:off x="4648201" y="1600201"/>
            <a:ext cx="4038599" cy="45307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400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8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7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0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1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1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6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rot="5400000">
            <a:off x="1143000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790406" y="3429000"/>
            <a:ext cx="6858000" cy="1588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69644" y="1524000"/>
            <a:ext cx="45132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b="1" dirty="0" smtClean="0">
                <a:solidFill>
                  <a:srgbClr val="7030A0"/>
                </a:solidFill>
                <a:latin typeface="Museo For Dell" panose="02000000000000000000" pitchFamily="2" charset="0"/>
                <a:cs typeface="Arial" pitchFamily="34" charset="0"/>
              </a:rPr>
              <a:t>Day 5</a:t>
            </a:r>
          </a:p>
          <a:p>
            <a:pPr algn="r"/>
            <a:r>
              <a:rPr lang="en-US" sz="4800" b="1" dirty="0" smtClean="0">
                <a:solidFill>
                  <a:srgbClr val="7030A0"/>
                </a:solidFill>
                <a:latin typeface="Museo For Dell" panose="02000000000000000000" pitchFamily="2" charset="0"/>
                <a:cs typeface="Arial" pitchFamily="34" charset="0"/>
              </a:rPr>
              <a:t>Soil Formation</a:t>
            </a:r>
          </a:p>
          <a:p>
            <a:pPr algn="r"/>
            <a:r>
              <a:rPr lang="en-US" sz="4800" b="1" dirty="0" smtClean="0">
                <a:solidFill>
                  <a:srgbClr val="7030A0"/>
                </a:solidFill>
                <a:latin typeface="Museo For Dell" panose="02000000000000000000" pitchFamily="2" charset="0"/>
                <a:cs typeface="Arial" pitchFamily="34" charset="0"/>
              </a:rPr>
              <a:t>&amp; Erosion</a:t>
            </a:r>
            <a:endParaRPr lang="en-US" sz="4800" b="1" dirty="0">
              <a:solidFill>
                <a:srgbClr val="7030A0"/>
              </a:solidFill>
              <a:latin typeface="Museo For Dell" panose="02000000000000000000" pitchFamily="2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00" r="-50000"/>
          <a:stretch/>
        </p:blipFill>
        <p:spPr>
          <a:xfrm>
            <a:off x="2286000" y="79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6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28350" y="993328"/>
            <a:ext cx="8229600" cy="5625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" sz="4000" dirty="0">
                <a:solidFill>
                  <a:srgbClr val="00B0F0"/>
                </a:solidFill>
                <a:latin typeface="Questrial"/>
                <a:ea typeface="Questrial"/>
                <a:cs typeface="Questrial"/>
                <a:sym typeface="Questrial"/>
              </a:rPr>
              <a:t>Primary Succession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564851" y="1949426"/>
            <a:ext cx="2880299" cy="22283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60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The final ecosystem is called a climax community.</a:t>
            </a:r>
          </a:p>
          <a:p>
            <a:pPr indent="-279400">
              <a:spcBef>
                <a:spcPts val="520"/>
              </a:spcBef>
              <a:buSzPct val="76000"/>
              <a:buNone/>
            </a:pPr>
            <a:endParaRPr sz="2600" dirty="0">
              <a:solidFill>
                <a:srgbClr val="FFFF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01" y="1555825"/>
            <a:ext cx="6436549" cy="321449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28301" y="4892551"/>
            <a:ext cx="6436499" cy="11081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600" dirty="0">
                <a:latin typeface="Questrial"/>
                <a:ea typeface="Questrial"/>
                <a:cs typeface="Questrial"/>
                <a:sym typeface="Questrial"/>
              </a:rPr>
              <a:t>The climax community is made up of highly adapted species called </a:t>
            </a:r>
            <a:r>
              <a:rPr lang="en" sz="2600" u="sng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specialists</a:t>
            </a:r>
          </a:p>
          <a:p>
            <a:pPr indent="-279400">
              <a:spcBef>
                <a:spcPts val="520"/>
              </a:spcBef>
              <a:buSzPct val="76000"/>
              <a:buNone/>
            </a:pPr>
            <a:endParaRPr sz="26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41813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60166" y="228600"/>
            <a:ext cx="8229600" cy="5625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" sz="4000" dirty="0" smtClean="0">
                <a:solidFill>
                  <a:srgbClr val="00B0F0"/>
                </a:solidFill>
                <a:latin typeface="Questrial"/>
                <a:ea typeface="Questrial"/>
                <a:cs typeface="Questrial"/>
                <a:sym typeface="Questrial"/>
              </a:rPr>
              <a:t>Secondary </a:t>
            </a:r>
            <a:r>
              <a:rPr lang="en" sz="4000" dirty="0">
                <a:solidFill>
                  <a:srgbClr val="00B0F0"/>
                </a:solidFill>
                <a:latin typeface="Questrial"/>
                <a:ea typeface="Questrial"/>
                <a:cs typeface="Questrial"/>
                <a:sym typeface="Questrial"/>
              </a:rPr>
              <a:t>Succession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548175" y="4886550"/>
            <a:ext cx="2880299" cy="22283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60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The final ecosystem is called a climax community.</a:t>
            </a:r>
          </a:p>
          <a:p>
            <a:pPr indent="-279400">
              <a:spcBef>
                <a:spcPts val="520"/>
              </a:spcBef>
              <a:buSzPct val="76000"/>
              <a:buNone/>
            </a:pPr>
            <a:endParaRPr sz="2600" dirty="0">
              <a:solidFill>
                <a:srgbClr val="FFFF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08905" y="3962400"/>
            <a:ext cx="6436499" cy="11081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b="1" u="sng" dirty="0">
                <a:solidFill>
                  <a:schemeClr val="bg1"/>
                </a:solidFill>
                <a:latin typeface="Museo For Dell" panose="02000000000000000000" pitchFamily="2" charset="0"/>
              </a:rPr>
              <a:t>Secondary succession </a:t>
            </a:r>
            <a:r>
              <a:rPr lang="en-US" sz="3200" b="1" dirty="0">
                <a:solidFill>
                  <a:schemeClr val="bg1"/>
                </a:solidFill>
                <a:latin typeface="Museo For Dell" panose="02000000000000000000" pitchFamily="2" charset="0"/>
              </a:rPr>
              <a:t>is the series of community changes which take place on a previously colonized, but disturbed or damaged habitat. </a:t>
            </a:r>
            <a:endParaRPr sz="3200" b="1" dirty="0">
              <a:solidFill>
                <a:schemeClr val="bg1"/>
              </a:solidFill>
              <a:latin typeface="Museo For Dell" panose="02000000000000000000" pitchFamily="2" charset="0"/>
              <a:ea typeface="Questrial"/>
              <a:cs typeface="Questrial"/>
              <a:sym typeface="Quest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851"/>
            <a:ext cx="6781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4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3500"/>
            <a:ext cx="84582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subTitle" idx="4294967295"/>
          </p:nvPr>
        </p:nvSpPr>
        <p:spPr>
          <a:xfrm>
            <a:off x="119175" y="1030248"/>
            <a:ext cx="8229600" cy="45807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2700" u="sng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Erosion</a:t>
            </a: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is the process of carrying sediments and soil away from where they formed.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2700" u="sng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Agents of erosion</a:t>
            </a:r>
          </a:p>
          <a:p>
            <a:pPr marL="457200" indent="-400050">
              <a:lnSpc>
                <a:spcPct val="93000"/>
              </a:lnSpc>
              <a:spcBef>
                <a:spcPts val="0"/>
              </a:spcBef>
              <a:buClr>
                <a:srgbClr val="003171"/>
              </a:buClr>
              <a:buSzPct val="100000"/>
              <a:buFont typeface="Arial"/>
            </a:pP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Wind</a:t>
            </a:r>
          </a:p>
          <a:p>
            <a:pPr marL="457200" indent="-400050">
              <a:lnSpc>
                <a:spcPct val="93000"/>
              </a:lnSpc>
              <a:spcBef>
                <a:spcPts val="0"/>
              </a:spcBef>
              <a:buClr>
                <a:srgbClr val="003171"/>
              </a:buClr>
              <a:buSzPct val="100000"/>
              <a:buFont typeface="Arial"/>
            </a:pP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</a:p>
          <a:p>
            <a:pPr marL="457200" indent="-400050">
              <a:lnSpc>
                <a:spcPct val="93000"/>
              </a:lnSpc>
              <a:spcBef>
                <a:spcPts val="0"/>
              </a:spcBef>
              <a:buClr>
                <a:srgbClr val="003171"/>
              </a:buClr>
              <a:buSzPct val="100000"/>
              <a:buFont typeface="Arial"/>
            </a:pP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Ice				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indent="-266700">
              <a:lnSpc>
                <a:spcPct val="93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44444"/>
              <a:buNone/>
            </a:pPr>
            <a:endParaRPr sz="27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Shape 125" descr="Screenshot from 2014-09-02 21:30: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749" y="2415175"/>
            <a:ext cx="5915749" cy="341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5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subTitle" idx="4294967295"/>
          </p:nvPr>
        </p:nvSpPr>
        <p:spPr>
          <a:xfrm>
            <a:off x="304800" y="609600"/>
            <a:ext cx="8229600" cy="18675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marL="0" indent="0" algn="ctr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2700" dirty="0">
                <a:solidFill>
                  <a:srgbClr val="00317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600" dirty="0">
                <a:solidFill>
                  <a:srgbClr val="FFFF00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Erosion by wind</a:t>
            </a:r>
          </a:p>
          <a:p>
            <a:pPr marL="0" indent="0" algn="ctr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2700" dirty="0">
                <a:solidFill>
                  <a:srgbClr val="003171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			</a:t>
            </a:r>
          </a:p>
          <a:p>
            <a:pPr marL="457200" indent="-400050">
              <a:lnSpc>
                <a:spcPct val="93000"/>
              </a:lnSpc>
              <a:spcBef>
                <a:spcPts val="0"/>
              </a:spcBef>
              <a:buClr>
                <a:srgbClr val="003171"/>
              </a:buClr>
              <a:buSzPct val="100000"/>
              <a:buFont typeface="Arial"/>
            </a:pPr>
            <a:r>
              <a:rPr lang="en" sz="2700" dirty="0">
                <a:solidFill>
                  <a:srgbClr val="00B0F0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Wind picks up and carries loose soil particles.</a:t>
            </a:r>
          </a:p>
          <a:p>
            <a:pPr marL="457200" indent="-400050">
              <a:lnSpc>
                <a:spcPct val="93000"/>
              </a:lnSpc>
              <a:spcBef>
                <a:spcPts val="0"/>
              </a:spcBef>
              <a:buClr>
                <a:srgbClr val="003171"/>
              </a:buClr>
              <a:buSzPct val="100000"/>
              <a:buFont typeface="Arial"/>
            </a:pPr>
            <a:r>
              <a:rPr lang="en" sz="2700" dirty="0">
                <a:solidFill>
                  <a:srgbClr val="00B0F0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Mostly in dry climates</a:t>
            </a:r>
          </a:p>
          <a:p>
            <a:pPr>
              <a:lnSpc>
                <a:spcPct val="93000"/>
              </a:lnSpc>
              <a:spcBef>
                <a:spcPts val="0"/>
              </a:spcBef>
              <a:buNone/>
            </a:pPr>
            <a:endParaRPr sz="2700" dirty="0">
              <a:solidFill>
                <a:srgbClr val="003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 descr="theb136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175" y="2605076"/>
            <a:ext cx="5190748" cy="339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2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subTitle" idx="4294967295"/>
          </p:nvPr>
        </p:nvSpPr>
        <p:spPr>
          <a:xfrm>
            <a:off x="191475" y="838200"/>
            <a:ext cx="8229600" cy="10067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2700" dirty="0">
                <a:solidFill>
                  <a:srgbClr val="00317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600" dirty="0">
                <a:solidFill>
                  <a:srgbClr val="00B0F0"/>
                </a:solidFill>
                <a:latin typeface="Kristen ITC" panose="03050502040202030202" pitchFamily="66" charset="0"/>
                <a:ea typeface="Arial"/>
                <a:cs typeface="Arial"/>
                <a:sym typeface="Arial"/>
              </a:rPr>
              <a:t>Erosion by wind</a:t>
            </a:r>
          </a:p>
          <a:p>
            <a:pPr>
              <a:lnSpc>
                <a:spcPct val="93000"/>
              </a:lnSpc>
              <a:spcBef>
                <a:spcPts val="0"/>
              </a:spcBef>
              <a:buNone/>
            </a:pPr>
            <a:endParaRPr sz="2700" dirty="0">
              <a:solidFill>
                <a:srgbClr val="003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250" y="1941351"/>
            <a:ext cx="6743700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1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subTitle" idx="4294967295"/>
          </p:nvPr>
        </p:nvSpPr>
        <p:spPr>
          <a:xfrm>
            <a:off x="167375" y="953600"/>
            <a:ext cx="8229600" cy="18675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2700" dirty="0">
                <a:solidFill>
                  <a:srgbClr val="00317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700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Erosion by water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marL="457200" indent="-400050">
              <a:lnSpc>
                <a:spcPct val="93000"/>
              </a:lnSpc>
              <a:spcBef>
                <a:spcPts val="0"/>
              </a:spcBef>
              <a:buClr>
                <a:srgbClr val="003171"/>
              </a:buClr>
              <a:buSzPct val="100000"/>
              <a:buFont typeface="Arial"/>
            </a:pP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water can carve deep gullies as it carries soil away.</a:t>
            </a:r>
          </a:p>
          <a:p>
            <a:pPr>
              <a:lnSpc>
                <a:spcPct val="93000"/>
              </a:lnSpc>
              <a:spcBef>
                <a:spcPts val="0"/>
              </a:spcBef>
              <a:buNone/>
            </a:pPr>
            <a:endParaRPr sz="2700" dirty="0">
              <a:solidFill>
                <a:srgbClr val="003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Shape 146" descr="Screenshot from 2014-09-02 21:30: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574" y="2427225"/>
            <a:ext cx="5915749" cy="341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6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subTitle" idx="4294967295"/>
          </p:nvPr>
        </p:nvSpPr>
        <p:spPr>
          <a:xfrm>
            <a:off x="167376" y="381001"/>
            <a:ext cx="8577899" cy="12111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2700" dirty="0">
                <a:solidFill>
                  <a:srgbClr val="00317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700" dirty="0">
                <a:solidFill>
                  <a:srgbClr val="00B0F0"/>
                </a:solidFill>
                <a:latin typeface="Kristen ITC" panose="03050502040202030202" pitchFamily="66" charset="0"/>
                <a:ea typeface="Arial"/>
                <a:cs typeface="Arial"/>
                <a:sym typeface="Arial"/>
              </a:rPr>
              <a:t>Erosion by water	</a:t>
            </a:r>
          </a:p>
          <a:p>
            <a:pPr>
              <a:lnSpc>
                <a:spcPct val="93000"/>
              </a:lnSpc>
              <a:spcBef>
                <a:spcPts val="0"/>
              </a:spcBef>
              <a:buNone/>
            </a:pPr>
            <a:endParaRPr sz="27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Shape 153" descr="Screenshot from 2014-09-02 21:49:2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573" y="1981200"/>
            <a:ext cx="8399503" cy="4276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5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subTitle" idx="4294967295"/>
          </p:nvPr>
        </p:nvSpPr>
        <p:spPr>
          <a:xfrm>
            <a:off x="167375" y="953600"/>
            <a:ext cx="8229600" cy="18675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2700" dirty="0">
                <a:solidFill>
                  <a:srgbClr val="00317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600" b="1" dirty="0">
                <a:solidFill>
                  <a:srgbClr val="00B0F0"/>
                </a:solidFill>
                <a:latin typeface="Museo For Dell" panose="02000000000000000000" pitchFamily="2" charset="0"/>
                <a:ea typeface="Arial"/>
                <a:cs typeface="Arial"/>
                <a:sym typeface="Arial"/>
              </a:rPr>
              <a:t>Erosion by Ice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2700" dirty="0">
                <a:solidFill>
                  <a:srgbClr val="00317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>
              <a:lnSpc>
                <a:spcPct val="93000"/>
              </a:lnSpc>
              <a:spcBef>
                <a:spcPts val="0"/>
              </a:spcBef>
              <a:buNone/>
            </a:pP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Glaciers can slowly move sediments long distances and carve out deep valleys in mountains.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t="16078" b="16649"/>
          <a:stretch/>
        </p:blipFill>
        <p:spPr>
          <a:xfrm>
            <a:off x="304800" y="3134088"/>
            <a:ext cx="4735199" cy="243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2821100"/>
            <a:ext cx="2668124" cy="351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0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subTitle" idx="4294967295"/>
          </p:nvPr>
        </p:nvSpPr>
        <p:spPr>
          <a:xfrm>
            <a:off x="457200" y="533400"/>
            <a:ext cx="8229599" cy="351360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2700" u="sng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Speed of Erosion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27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Erosion is controlled primarily by </a:t>
            </a:r>
            <a:r>
              <a:rPr lang="en" sz="27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trees, 		    grasses </a:t>
            </a: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and other plants that hold the </a:t>
            </a:r>
            <a:r>
              <a:rPr lang="en" sz="27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soil </a:t>
            </a: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" sz="27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    place</a:t>
            </a: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endParaRPr sz="27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" sz="27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 Human activities remove these plants </a:t>
            </a:r>
            <a:r>
              <a:rPr lang="en" sz="2700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and 		    speed </a:t>
            </a: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up erosion.</a:t>
            </a:r>
          </a:p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endParaRPr sz="2700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" sz="2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</p:txBody>
      </p:sp>
      <p:pic>
        <p:nvPicPr>
          <p:cNvPr id="168" name="Shape 168" descr="http://www.ignorancia.org/en/index.php?page=Dese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4191000"/>
            <a:ext cx="39624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9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1" y="949701"/>
            <a:ext cx="6883201" cy="399624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03050" y="1074726"/>
            <a:ext cx="2217000" cy="303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marL="0" indent="0">
              <a:lnSpc>
                <a:spcPct val="75000"/>
              </a:lnSpc>
              <a:spcBef>
                <a:spcPts val="1200"/>
              </a:spcBef>
              <a:buNone/>
            </a:pP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Location likely likely affected by weathering by frost wedging </a:t>
            </a:r>
          </a:p>
          <a:p>
            <a:pPr marL="355600" indent="-266700">
              <a:lnSpc>
                <a:spcPct val="7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4444"/>
              <a:buNone/>
            </a:pPr>
            <a:endParaRPr sz="2700" u="sng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0001" y="1999201"/>
            <a:ext cx="295275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3523251" y="3390951"/>
            <a:ext cx="295199" cy="20009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83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8100" cy="857699"/>
          </a:xfrm>
          <a:prstGeom prst="rect">
            <a:avLst/>
          </a:prstGeom>
        </p:spPr>
        <p:txBody>
          <a:bodyPr vert="horz" wrap="square" lIns="76025" tIns="76025" rIns="76025" bIns="76025" rtlCol="0" anchor="ctr" anchorCtr="0">
            <a:noAutofit/>
          </a:bodyPr>
          <a:lstStyle/>
          <a:p>
            <a:r>
              <a:rPr lang="en" sz="4400" dirty="0" smtClean="0">
                <a:solidFill>
                  <a:srgbClr val="FFFF00"/>
                </a:solidFill>
                <a:latin typeface="Kristen ITC" panose="03050502040202030202" pitchFamily="66" charset="0"/>
              </a:rPr>
              <a:t>Extra Info</a:t>
            </a:r>
            <a:endParaRPr lang="en" sz="4400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645000" y="2218400"/>
            <a:ext cx="8228100" cy="2794500"/>
          </a:xfrm>
          <a:prstGeom prst="rect">
            <a:avLst/>
          </a:prstGeom>
        </p:spPr>
        <p:txBody>
          <a:bodyPr vert="horz" wrap="square" lIns="76025" tIns="76025" rIns="76025" bIns="76025" rtlCol="0" anchor="ctr" anchorCtr="0">
            <a:noAutofit/>
          </a:bodyPr>
          <a:lstStyle/>
          <a:p>
            <a:pPr marL="38100"/>
            <a:r>
              <a:rPr lang="en" sz="3000" dirty="0" smtClean="0">
                <a:solidFill>
                  <a:srgbClr val="FFFF00"/>
                </a:solidFill>
              </a:rPr>
              <a:t>Zones of a pond or lake</a:t>
            </a:r>
            <a:br>
              <a:rPr lang="en" sz="3000" dirty="0" smtClean="0">
                <a:solidFill>
                  <a:srgbClr val="FFFF00"/>
                </a:solidFill>
              </a:rPr>
            </a:br>
            <a:r>
              <a:rPr lang="en" sz="3000" dirty="0" smtClean="0">
                <a:solidFill>
                  <a:srgbClr val="FFFF00"/>
                </a:solidFill>
              </a:rPr>
              <a:t/>
            </a:r>
            <a:br>
              <a:rPr lang="en" sz="3000" dirty="0" smtClean="0">
                <a:solidFill>
                  <a:srgbClr val="FFFF00"/>
                </a:solidFill>
              </a:rPr>
            </a:br>
            <a:r>
              <a:rPr lang="en" sz="3000" dirty="0" smtClean="0">
                <a:solidFill>
                  <a:srgbClr val="FFFF00"/>
                </a:solidFill>
              </a:rPr>
              <a:t>Difference between s and P waves</a:t>
            </a:r>
            <a:br>
              <a:rPr lang="en" sz="3000" dirty="0" smtClean="0">
                <a:solidFill>
                  <a:srgbClr val="FFFF00"/>
                </a:solidFill>
              </a:rPr>
            </a:br>
            <a:r>
              <a:rPr lang="en" sz="3000" dirty="0" smtClean="0">
                <a:solidFill>
                  <a:srgbClr val="FFFF00"/>
                </a:solidFill>
              </a:rPr>
              <a:t/>
            </a:r>
            <a:br>
              <a:rPr lang="en" sz="3000" dirty="0" smtClean="0">
                <a:solidFill>
                  <a:srgbClr val="FFFF00"/>
                </a:solidFill>
              </a:rPr>
            </a:br>
            <a:r>
              <a:rPr lang="en" sz="3000" dirty="0" smtClean="0">
                <a:solidFill>
                  <a:srgbClr val="FFFF00"/>
                </a:solidFill>
              </a:rPr>
              <a:t>Types of volcanoes (cinder cone, composite, shield, spatter cone)</a:t>
            </a:r>
            <a:br>
              <a:rPr lang="en" sz="3000" dirty="0" smtClean="0">
                <a:solidFill>
                  <a:srgbClr val="FFFF00"/>
                </a:solidFill>
              </a:rPr>
            </a:br>
            <a:endParaRPr lang="en" sz="3000" dirty="0">
              <a:solidFill>
                <a:srgbClr val="FFFF00"/>
              </a:solidFill>
            </a:endParaRPr>
          </a:p>
          <a:p>
            <a:pPr algn="l"/>
            <a:endParaRPr sz="3000" dirty="0"/>
          </a:p>
          <a:p>
            <a:pPr algn="l"/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24089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955" y="1071622"/>
            <a:ext cx="8228100" cy="857699"/>
          </a:xfrm>
          <a:prstGeom prst="rect">
            <a:avLst/>
          </a:prstGeom>
        </p:spPr>
        <p:txBody>
          <a:bodyPr vert="horz" wrap="square" lIns="76025" tIns="76025" rIns="76025" bIns="76025" rtlCol="0" anchor="ctr" anchorCtr="0">
            <a:noAutofit/>
          </a:bodyPr>
          <a:lstStyle/>
          <a:p>
            <a:r>
              <a:rPr lang="en" sz="4400" dirty="0">
                <a:solidFill>
                  <a:srgbClr val="FFFF00"/>
                </a:solidFill>
                <a:latin typeface="Kristen ITC" panose="03050502040202030202" pitchFamily="66" charset="0"/>
              </a:rPr>
              <a:t>Homework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645000" y="2218400"/>
            <a:ext cx="8228100" cy="2794500"/>
          </a:xfrm>
          <a:prstGeom prst="rect">
            <a:avLst/>
          </a:prstGeom>
        </p:spPr>
        <p:txBody>
          <a:bodyPr vert="horz" wrap="square" lIns="76025" tIns="76025" rIns="76025" bIns="76025" rtlCol="0" anchor="ctr" anchorCtr="0">
            <a:noAutofit/>
          </a:bodyPr>
          <a:lstStyle/>
          <a:p>
            <a:pPr marL="457200" indent="-419100" algn="l">
              <a:buChar char="●"/>
            </a:pPr>
            <a:r>
              <a:rPr lang="en" sz="3000" dirty="0">
                <a:solidFill>
                  <a:srgbClr val="FFFF00"/>
                </a:solidFill>
              </a:rPr>
              <a:t>Find and photograph two examples of erosion outside. </a:t>
            </a:r>
          </a:p>
          <a:p>
            <a:pPr algn="l"/>
            <a:endParaRPr sz="3000" dirty="0"/>
          </a:p>
          <a:p>
            <a:pPr algn="l"/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42648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0"/>
            <a:ext cx="2171700" cy="2895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2000" y="1143000"/>
            <a:ext cx="7848600" cy="5410200"/>
          </a:xfrm>
          <a:prstGeom prst="ellipse">
            <a:avLst/>
          </a:prstGeom>
          <a:noFill/>
          <a:ln w="123825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923114">
            <a:off x="-544300" y="208370"/>
            <a:ext cx="3881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useo For Dell" panose="02000000000000000000" pitchFamily="2" charset="0"/>
              </a:rPr>
              <a:t>Magma </a:t>
            </a:r>
          </a:p>
          <a:p>
            <a:pPr algn="ctr"/>
            <a:r>
              <a:rPr lang="en-US" sz="4800" b="1" dirty="0" smtClean="0">
                <a:latin typeface="Museo For Dell" panose="02000000000000000000" pitchFamily="2" charset="0"/>
              </a:rPr>
              <a:t>Exit</a:t>
            </a:r>
            <a:endParaRPr lang="en-US" sz="4800" b="1" dirty="0">
              <a:latin typeface="Museo For Del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04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0"/>
            <a:ext cx="2171700" cy="2895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2000" y="1143000"/>
            <a:ext cx="7848600" cy="5410200"/>
          </a:xfrm>
          <a:prstGeom prst="ellipse">
            <a:avLst/>
          </a:prstGeom>
          <a:noFill/>
          <a:ln w="123825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923114">
            <a:off x="-468100" y="358169"/>
            <a:ext cx="3881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useo For Dell" panose="02000000000000000000" pitchFamily="2" charset="0"/>
              </a:rPr>
              <a:t>Magma </a:t>
            </a:r>
          </a:p>
          <a:p>
            <a:pPr algn="ctr"/>
            <a:r>
              <a:rPr lang="en-US" sz="4800" b="1" dirty="0" smtClean="0">
                <a:latin typeface="Museo For Dell" panose="02000000000000000000" pitchFamily="2" charset="0"/>
              </a:rPr>
              <a:t>Exit</a:t>
            </a:r>
            <a:endParaRPr lang="en-US" sz="4800" b="1" dirty="0">
              <a:latin typeface="Museo For Del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5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0"/>
            <a:ext cx="2171700" cy="2895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2000" y="1143000"/>
            <a:ext cx="7848600" cy="5410200"/>
          </a:xfrm>
          <a:prstGeom prst="ellipse">
            <a:avLst/>
          </a:prstGeom>
          <a:noFill/>
          <a:ln w="123825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923114">
            <a:off x="-544300" y="208370"/>
            <a:ext cx="3881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useo For Dell" panose="02000000000000000000" pitchFamily="2" charset="0"/>
              </a:rPr>
              <a:t>Magma </a:t>
            </a:r>
          </a:p>
          <a:p>
            <a:pPr algn="ctr"/>
            <a:r>
              <a:rPr lang="en-US" sz="4800" b="1" dirty="0" smtClean="0">
                <a:latin typeface="Museo For Dell" panose="02000000000000000000" pitchFamily="2" charset="0"/>
              </a:rPr>
              <a:t>Exit</a:t>
            </a:r>
            <a:endParaRPr lang="en-US" sz="4800" b="1" dirty="0">
              <a:latin typeface="Museo For Del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88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0"/>
            <a:ext cx="2171700" cy="2895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2000" y="1143000"/>
            <a:ext cx="7848600" cy="5410200"/>
          </a:xfrm>
          <a:prstGeom prst="ellipse">
            <a:avLst/>
          </a:prstGeom>
          <a:noFill/>
          <a:ln w="123825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9923114">
            <a:off x="-544300" y="208370"/>
            <a:ext cx="3881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Museo For Dell" panose="02000000000000000000" pitchFamily="2" charset="0"/>
              </a:rPr>
              <a:t>Magma </a:t>
            </a:r>
          </a:p>
          <a:p>
            <a:pPr algn="ctr"/>
            <a:r>
              <a:rPr lang="en-US" sz="4800" b="1" dirty="0" smtClean="0">
                <a:latin typeface="Museo For Dell" panose="02000000000000000000" pitchFamily="2" charset="0"/>
              </a:rPr>
              <a:t>Exit</a:t>
            </a:r>
            <a:endParaRPr lang="en-US" sz="4800" b="1" dirty="0">
              <a:latin typeface="Museo For Del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8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1" y="949701"/>
            <a:ext cx="6883201" cy="399624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003050" y="1074726"/>
            <a:ext cx="2217000" cy="303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marL="0" indent="0">
              <a:lnSpc>
                <a:spcPct val="75000"/>
              </a:lnSpc>
              <a:spcBef>
                <a:spcPts val="1200"/>
              </a:spcBef>
              <a:buNone/>
            </a:pP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Location likely likely affected by weathering by sand abrasion</a:t>
            </a:r>
          </a:p>
          <a:p>
            <a:pPr marL="355600" indent="-266700">
              <a:lnSpc>
                <a:spcPct val="7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4444"/>
              <a:buNone/>
            </a:pPr>
            <a:endParaRPr sz="2700" u="sng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0001" y="1999201"/>
            <a:ext cx="295275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3523251" y="3390951"/>
            <a:ext cx="295199" cy="20009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72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1" y="949701"/>
            <a:ext cx="6883201" cy="39962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003050" y="1074726"/>
            <a:ext cx="2217000" cy="303389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 marL="0" indent="0">
              <a:lnSpc>
                <a:spcPct val="75000"/>
              </a:lnSpc>
              <a:spcBef>
                <a:spcPts val="1200"/>
              </a:spcBef>
              <a:buNone/>
            </a:pPr>
            <a:r>
              <a:rPr lang="en" sz="27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Location likely likely affected by weathering by river abrasion </a:t>
            </a:r>
          </a:p>
          <a:p>
            <a:pPr marL="355600" indent="-266700">
              <a:lnSpc>
                <a:spcPct val="7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4444"/>
              <a:buNone/>
            </a:pPr>
            <a:endParaRPr sz="2700" u="sng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6276" y="1640351"/>
            <a:ext cx="295275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/>
          <p:nvPr/>
        </p:nvSpPr>
        <p:spPr>
          <a:xfrm>
            <a:off x="3523251" y="3390951"/>
            <a:ext cx="295199" cy="20009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7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1065604"/>
            <a:ext cx="8229600" cy="5144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" sz="4000" dirty="0">
                <a:solidFill>
                  <a:srgbClr val="00B0F0"/>
                </a:solidFill>
                <a:latin typeface="Questrial"/>
                <a:ea typeface="Questrial"/>
                <a:cs typeface="Questrial"/>
                <a:sym typeface="Questrial"/>
              </a:rPr>
              <a:t>Primary Succession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00" y="1580101"/>
            <a:ext cx="8820150" cy="3648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9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28350" y="993325"/>
            <a:ext cx="8769900" cy="5625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" sz="4000" dirty="0">
                <a:solidFill>
                  <a:srgbClr val="00B0F0"/>
                </a:solidFill>
                <a:latin typeface="Questrial"/>
                <a:ea typeface="Questrial"/>
                <a:cs typeface="Questrial"/>
                <a:sym typeface="Questrial"/>
              </a:rPr>
              <a:t>Primary Succession &amp;</a:t>
            </a:r>
            <a:r>
              <a:rPr lang="en" b="0" dirty="0">
                <a:solidFill>
                  <a:srgbClr val="00B0F0"/>
                </a:solidFill>
                <a:latin typeface="Questrial"/>
                <a:ea typeface="Questrial"/>
                <a:cs typeface="Questrial"/>
                <a:sym typeface="Questrial"/>
              </a:rPr>
              <a:t> Soil Formation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639350" y="1977426"/>
            <a:ext cx="4035300" cy="33980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SzPct val="76000"/>
            </a:pPr>
            <a:r>
              <a:rPr lang="en" sz="260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Mosses invade an area and cling to exposed rocks.</a:t>
            </a:r>
          </a:p>
          <a:p>
            <a:pPr indent="-319024">
              <a:spcBef>
                <a:spcPts val="0"/>
              </a:spcBef>
              <a:buSzPct val="100000"/>
            </a:pPr>
            <a:r>
              <a:rPr lang="en" sz="260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Provides a surface for soil to begin to collect.</a:t>
            </a:r>
          </a:p>
          <a:p>
            <a:pPr indent="-319024">
              <a:spcBef>
                <a:spcPts val="0"/>
              </a:spcBef>
              <a:buSzPct val="100000"/>
            </a:pPr>
            <a:r>
              <a:rPr lang="en" sz="260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These first species are called </a:t>
            </a:r>
            <a:r>
              <a:rPr lang="en" sz="2600" u="sng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pioneer species</a:t>
            </a:r>
            <a:r>
              <a:rPr lang="en" sz="260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  <a:p>
            <a:pPr indent="-279400">
              <a:spcBef>
                <a:spcPts val="520"/>
              </a:spcBef>
              <a:buSzPct val="76000"/>
              <a:buNone/>
            </a:pPr>
            <a:endParaRPr sz="2600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0" name="Shape 90" descr="lich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826" y="1652182"/>
            <a:ext cx="3721199" cy="4172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6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470301" y="1065600"/>
            <a:ext cx="4527899" cy="17913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buSzPct val="25000"/>
            </a:pPr>
            <a:r>
              <a:rPr lang="en" sz="300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Because they can live just about anywhere, these species are called </a:t>
            </a:r>
            <a:r>
              <a:rPr lang="en" sz="3000" u="sng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generalists</a:t>
            </a:r>
            <a:r>
              <a:rPr lang="en" sz="300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</a:p>
        </p:txBody>
      </p:sp>
      <p:pic>
        <p:nvPicPr>
          <p:cNvPr id="96" name="Shape 96" descr="r?t=a&amp;d=us&amp;s=a&amp;c=p&amp;ti=1&amp;ai=30751&amp;l=dir&amp;o=0&amp;sv=0a5c4253&amp;ip=18c7cdfc&amp;u=http%3A%2F%2Fww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250"/>
            <a:ext cx="42165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r?t=a&amp;d=us&amp;s=a&amp;c=p&amp;ti=1&amp;ai=30751&amp;l=dir&amp;o=0&amp;sv=0a5c4247&amp;ip=18c7cdfc&amp;u=http%3A%2F%2Fw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3000" y="2962344"/>
            <a:ext cx="5391000" cy="303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7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28350" y="993328"/>
            <a:ext cx="8229600" cy="5625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" sz="4000" dirty="0">
                <a:solidFill>
                  <a:srgbClr val="00B0F0"/>
                </a:solidFill>
                <a:latin typeface="Questrial"/>
                <a:ea typeface="Questrial"/>
                <a:cs typeface="Questrial"/>
                <a:sym typeface="Questrial"/>
              </a:rPr>
              <a:t>Primary Succession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57400"/>
            <a:ext cx="8105775" cy="404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28350" y="993328"/>
            <a:ext cx="8229600" cy="5625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" sz="4000" dirty="0">
                <a:solidFill>
                  <a:srgbClr val="00B0F0"/>
                </a:solidFill>
                <a:latin typeface="Questrial"/>
                <a:ea typeface="Questrial"/>
                <a:cs typeface="Questrial"/>
                <a:sym typeface="Questrial"/>
              </a:rPr>
              <a:t>Primary Succession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263701" y="1949426"/>
            <a:ext cx="2880299" cy="22283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" sz="2600" dirty="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Over hundreds of years sediment from weathered rocks builds up a thick layer of soil.</a:t>
            </a:r>
          </a:p>
          <a:p>
            <a:pPr indent="-279400">
              <a:spcBef>
                <a:spcPts val="520"/>
              </a:spcBef>
              <a:buSzPct val="76000"/>
              <a:buNone/>
            </a:pPr>
            <a:endParaRPr sz="2600" dirty="0">
              <a:solidFill>
                <a:srgbClr val="FFFF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00" y="1555825"/>
            <a:ext cx="6038300" cy="301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4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F89E18-6BE8-4875-92F8-8F67ADA42B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1593</Words>
  <Application>Microsoft Office PowerPoint</Application>
  <PresentationFormat>On-screen Show (4:3)</PresentationFormat>
  <Paragraphs>143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Kristen ITC</vt:lpstr>
      <vt:lpstr>Museo For Dell</vt:lpstr>
      <vt:lpstr>Questrial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Primary Succession</vt:lpstr>
      <vt:lpstr>Primary Succession &amp; Soil Formation</vt:lpstr>
      <vt:lpstr>Because they can live just about anywhere, these species are called generalists.</vt:lpstr>
      <vt:lpstr>Primary Succession</vt:lpstr>
      <vt:lpstr>Primary Succession</vt:lpstr>
      <vt:lpstr>Primary Succession</vt:lpstr>
      <vt:lpstr>Secondary Succession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Info</vt:lpstr>
      <vt:lpstr>Homework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COLLIER, RANDI</dc:creator>
  <cp:keywords/>
  <cp:lastModifiedBy>COLLIER, RANDI</cp:lastModifiedBy>
  <cp:revision>27</cp:revision>
  <cp:lastPrinted>2018-08-30T21:46:44Z</cp:lastPrinted>
  <dcterms:created xsi:type="dcterms:W3CDTF">2017-09-04T16:03:42Z</dcterms:created>
  <dcterms:modified xsi:type="dcterms:W3CDTF">2018-08-30T21:47:29Z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TC018814289991</vt:lpwstr>
  </property>
</Properties>
</file>