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9144000" cy="6858000"/>
  <p:embeddedFontLst>
    <p:embeddedFont>
      <p:font typeface="Quattrocento" panose="020B0604020202020204" charset="0"/>
      <p:regular r:id="rId27"/>
      <p:bold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MV Boli" panose="02000500030200090000" pitchFamily="2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30970-6EBF-4322-BCAE-CBE63C7F2248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A151C-AD7D-4269-B874-48B3711D2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78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64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5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3" y="12040"/>
            <a:ext cx="10925833" cy="5165066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1"/>
            <a:ext cx="10500941" cy="5165066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7" y="-661"/>
            <a:ext cx="2167467" cy="5176309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800000" flipH="1">
            <a:off x="-524934" y="132"/>
            <a:ext cx="1403435" cy="5176309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082040" y="2423160"/>
            <a:ext cx="70359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10800000" flipH="1">
            <a:off x="-348182" y="-16425"/>
            <a:ext cx="1723520" cy="5159925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44243"/>
            <a:ext cx="8229600" cy="3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 rot="10800000" flipH="1">
            <a:off x="-1118653" y="775"/>
            <a:ext cx="3100651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10800000">
            <a:off x="8088847" y="-9550"/>
            <a:ext cx="1100668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 flipH="1">
            <a:off x="-348182" y="-16425"/>
            <a:ext cx="1723520" cy="5159925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 flipH="1">
            <a:off x="-1118653" y="775"/>
            <a:ext cx="3100651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10800000">
            <a:off x="8088847" y="-9550"/>
            <a:ext cx="1100668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44243"/>
            <a:ext cx="4038600" cy="3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48200" y="1244243"/>
            <a:ext cx="4038600" cy="3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 rot="10800000" flipH="1">
            <a:off x="-348182" y="-16425"/>
            <a:ext cx="1723520" cy="5159925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rot="10800000" flipH="1">
            <a:off x="-1118653" y="775"/>
            <a:ext cx="3100651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rot="10800000">
            <a:off x="8088847" y="-9550"/>
            <a:ext cx="1100668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Shape 35"/>
          <p:cNvGrpSpPr/>
          <p:nvPr/>
        </p:nvGrpSpPr>
        <p:grpSpPr>
          <a:xfrm>
            <a:off x="-6264" y="3700040"/>
            <a:ext cx="9150267" cy="2325488"/>
            <a:chOff x="-6264" y="4933387"/>
            <a:chExt cx="9150267" cy="3100651"/>
          </a:xfrm>
        </p:grpSpPr>
        <p:sp>
          <p:nvSpPr>
            <p:cNvPr id="36" name="Shape 36"/>
            <p:cNvSpPr/>
            <p:nvPr/>
          </p:nvSpPr>
          <p:spPr>
            <a:xfrm>
              <a:off x="-8" y="5537200"/>
              <a:ext cx="9144009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rot="5400000" flipH="1">
              <a:off x="3018543" y="1908579"/>
              <a:ext cx="3100651" cy="9150267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-8" y="5740400"/>
              <a:ext cx="9144011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079500" y="216694"/>
            <a:ext cx="772636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55662" y="1195388"/>
            <a:ext cx="8105775" cy="331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  <a:defRPr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838200" y="4676775"/>
            <a:ext cx="244951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484562" y="4677965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wave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rebuchet MS"/>
              <a:buChar char="●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Char char="○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pa.gov/epaoswer/non-hw/muncpl/mswdata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pa.gov/epaoswer/non-hw/muncpl/mswdata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epaoswer/non-hw/muncpl/facts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epaoswer/non-hw/muncpl/mswdata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epaoswer/non-hw/muncpl/mswdata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epaoswer/non-hw/muncpl/facts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epaoswer/non-hw/muncpl/facts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epaoswer/non-hw/muncpl/facts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epa.gov/epaoswer/non-hw/muncpl/facts.htm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24" y="919525"/>
            <a:ext cx="3826575" cy="286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" name="Shape 58"/>
          <p:cNvSpPr txBox="1"/>
          <p:nvPr/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35025" y="62125"/>
            <a:ext cx="7726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Quattrocento"/>
              <a:buNone/>
            </a:pPr>
            <a:r>
              <a:rPr lang="en" sz="5400" b="1" i="0" u="none" strike="noStrike" cap="none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Wasting Resources 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2" y="1013790"/>
            <a:ext cx="7755000" cy="420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Char char="•"/>
            </a:pPr>
            <a:r>
              <a:rPr lang="en" sz="6000" b="0" i="0" u="none" strike="noStrike" cap="none" dirty="0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United States </a:t>
            </a:r>
            <a:endParaRPr dirty="0"/>
          </a:p>
          <a:p>
            <a:pPr marL="971550" marR="0" lvl="1" indent="-3873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1" i="0" u="none" strike="noStrike" cap="none" dirty="0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4.6% of the world's population</a:t>
            </a:r>
            <a:endParaRPr sz="2400" b="1" dirty="0"/>
          </a:p>
          <a:p>
            <a:pPr marL="971550" marR="0" lvl="1" indent="-3873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1" i="0" u="none" strike="noStrike" cap="none" dirty="0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33% of the world's solid waste </a:t>
            </a:r>
            <a:endParaRPr sz="2400" b="1" dirty="0"/>
          </a:p>
          <a:p>
            <a:pPr marL="971550" marR="0" lvl="1" indent="-3873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1" i="0" u="none" strike="noStrike" cap="none" dirty="0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75% of its hazardous waste</a:t>
            </a:r>
            <a:endParaRPr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6324600" y="4982765"/>
            <a:ext cx="2819400" cy="160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" sz="8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http://www.epa.gov/epaoswer/non-hw/muncpl/mswdata.htm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46800" y="169500"/>
            <a:ext cx="77265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 sz="5400" b="1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</a:t>
            </a: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33862" y="695750"/>
            <a:ext cx="81057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Recycling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Prevents the emission of many greenhouse gases and water pollutants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Saves energy, supplies valuable raw materials to industry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Creates jobs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Stimulates the development of greener technologies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Conserves resources for our children</a:t>
            </a:r>
            <a:r>
              <a:rPr lang="en" sz="2400" b="0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" sz="2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future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Reduces the need for new landfills and combustors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1618" y="96982"/>
            <a:ext cx="8842519" cy="4914358"/>
          </a:xfrm>
          <a:prstGeom prst="rect">
            <a:avLst/>
          </a:prstGeom>
          <a:noFill/>
          <a:ln w="889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6324600" y="4982765"/>
            <a:ext cx="2819400" cy="160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" sz="8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http://www.epa.gov/epaoswer/non-hw/muncpl/mswdata.htm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216752" y="27376"/>
            <a:ext cx="7726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 sz="5400" b="1" i="0" u="none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Composting</a:t>
            </a:r>
            <a:endParaRPr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868437" y="799484"/>
            <a:ext cx="8105700" cy="3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" sz="3200" b="0" i="0" u="none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Composting is the controlled biological decomposition of organic matter, such as food and yard wastes, into humus, a soil-like material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" sz="3200" b="0" i="0" u="none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Composting is nature's way of recycling organic wastes into new soil used in vegetable and flower gardens, landscaping, and many other applications</a:t>
            </a:r>
            <a:endParaRPr dirty="0"/>
          </a:p>
        </p:txBody>
      </p:sp>
      <p:sp>
        <p:nvSpPr>
          <p:cNvPr id="150" name="Shape 150"/>
          <p:cNvSpPr txBox="1"/>
          <p:nvPr/>
        </p:nvSpPr>
        <p:spPr>
          <a:xfrm>
            <a:off x="6546850" y="4982765"/>
            <a:ext cx="2590800" cy="160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" sz="8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http://www.epa.gov/epaoswer/non-hw/muncpl/facts.htm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618" y="96982"/>
            <a:ext cx="8842519" cy="4914358"/>
          </a:xfrm>
          <a:prstGeom prst="rect">
            <a:avLst/>
          </a:prstGeom>
          <a:noFill/>
          <a:ln w="889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6324600" y="4982765"/>
            <a:ext cx="2819400" cy="160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" sz="8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http://www.epa.gov/epaoswer/non-hw/muncpl/mswdata.htm</a:t>
            </a:r>
            <a:endParaRPr/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6324600" y="4982765"/>
            <a:ext cx="2819400" cy="160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" sz="8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http://www.epa.gov/epaoswer/non-hw/muncpl/mswdata.htm</a:t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35300" y="142169"/>
            <a:ext cx="7726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 sz="5400" b="1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</a:t>
            </a: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68362" y="999563"/>
            <a:ext cx="8105700" cy="3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Composting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Keeps organic wastes out of landfills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nutrients to the soil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Increases beneficial soil organisms (e.g., worms and centipedes)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Suppresses certain plant diseases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Reduces the need for fertilizers and pesticides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6546850" y="4982765"/>
            <a:ext cx="2590800" cy="160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" sz="8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http://www.epa.gov/epaoswer/non-hw/muncpl/facts.htm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618" y="96982"/>
            <a:ext cx="8842519" cy="4914358"/>
          </a:xfrm>
          <a:prstGeom prst="rect">
            <a:avLst/>
          </a:prstGeom>
          <a:noFill/>
          <a:ln w="889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98025" y="129744"/>
            <a:ext cx="7726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 sz="4800" b="1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Federal Landfill Standards </a:t>
            </a: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868362" y="987138"/>
            <a:ext cx="8105700" cy="3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" sz="3600" b="1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 restrictions</a:t>
            </a:r>
            <a:r>
              <a:rPr lang="en" sz="36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ensure that landfills are built in suitable geological areas away from faults, wetlands, </a:t>
            </a:r>
            <a:r>
              <a:rPr lang="en" sz="360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floodplains</a:t>
            </a:r>
            <a:r>
              <a:rPr lang="en" sz="36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or other restricted areas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" sz="3600" b="1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Liners</a:t>
            </a:r>
            <a:r>
              <a:rPr lang="en" sz="36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plastic sheets reinforced with two feet of clay on the bottom and sides of landfills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1618" y="96982"/>
            <a:ext cx="8842519" cy="4914358"/>
          </a:xfrm>
          <a:prstGeom prst="rect">
            <a:avLst/>
          </a:prstGeom>
          <a:noFill/>
          <a:ln w="889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685800" y="2286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 sz="5400" b="1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Landfill Design</a:t>
            </a:r>
            <a:endParaRPr/>
          </a:p>
        </p:txBody>
      </p:sp>
      <p:pic>
        <p:nvPicPr>
          <p:cNvPr id="191" name="Shape 191" descr="http://www.dnr.state.oh.us/geosurvey/images/gen/Manag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200150"/>
            <a:ext cx="7315200" cy="3602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464" y="1559188"/>
            <a:ext cx="3669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Day 5 Notes Waste &amp; Landfill</a:t>
            </a:r>
            <a:endParaRPr lang="en-US" sz="4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79" y="949816"/>
            <a:ext cx="2563517" cy="33182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1" y="949816"/>
            <a:ext cx="2429977" cy="315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848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0" y="96982"/>
            <a:ext cx="7726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 sz="4800" b="1" i="0" u="none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Federal Landfill Standards </a:t>
            </a:r>
            <a:endParaRPr dirty="0"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577417" y="1024542"/>
            <a:ext cx="81057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" sz="3000" b="1" i="0" u="none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Operating practices</a:t>
            </a:r>
            <a:r>
              <a:rPr lang="en" sz="3000" b="0" i="0" u="none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such as compacting and covering waste frequently with several inches of soil help reduce odor; control litter, insects, and rodents; and protect public health</a:t>
            </a:r>
            <a:endParaRPr sz="3000" dirty="0"/>
          </a:p>
          <a:p>
            <a:pPr marL="342900" marR="0" lvl="0" indent="-3048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" sz="3000" b="1" i="0" u="none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Groundwater monitoring</a:t>
            </a:r>
            <a:r>
              <a:rPr lang="en" sz="3000" b="0" i="0" u="none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requires testing groundwater wells to determine whether waste materials have escaped from the landfill</a:t>
            </a:r>
            <a:endParaRPr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1618" y="96982"/>
            <a:ext cx="8842519" cy="4914358"/>
          </a:xfrm>
          <a:prstGeom prst="rect">
            <a:avLst/>
          </a:prstGeom>
          <a:noFill/>
          <a:ln w="889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22850" y="117319"/>
            <a:ext cx="7726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 sz="4800" b="1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Federal Landfill Standards </a:t>
            </a: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838187" y="990400"/>
            <a:ext cx="8136000" cy="3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" sz="3200" b="1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Closure and post-closure care</a:t>
            </a:r>
            <a:r>
              <a:rPr lang="en" sz="32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include covering landfills and long-term care of closed landfills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" sz="3200" b="1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Corrective action</a:t>
            </a:r>
            <a:r>
              <a:rPr lang="en" sz="32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controls and cleans up landfill releases and achieves groundwater protection standards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1618" y="96982"/>
            <a:ext cx="8842519" cy="4914358"/>
          </a:xfrm>
          <a:prstGeom prst="rect">
            <a:avLst/>
          </a:prstGeom>
          <a:noFill/>
          <a:ln w="889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6553200" y="4668440"/>
            <a:ext cx="2421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125425" y="658125"/>
            <a:ext cx="5195400" cy="42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10 disposable items in your home that you could replace with a reusable version?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247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079500" y="216694"/>
            <a:ext cx="772636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Quattrocento"/>
              <a:buNone/>
            </a:pPr>
            <a:r>
              <a:rPr lang="en" sz="5400" b="1" i="0" u="none" strike="noStrike" cap="none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Solid Waste </a:t>
            </a: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533400" y="1195388"/>
            <a:ext cx="8610600" cy="366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98.5% is from Industry</a:t>
            </a:r>
            <a:endParaRPr sz="2400"/>
          </a:p>
          <a:p>
            <a:pPr marL="742950" marR="0" lvl="1" indent="-2095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1. Mining</a:t>
            </a:r>
            <a:endParaRPr sz="2400"/>
          </a:p>
          <a:p>
            <a:pPr marL="742950" marR="0" lvl="1" indent="-2095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2. Oil and gas production</a:t>
            </a:r>
            <a:endParaRPr sz="2400"/>
          </a:p>
          <a:p>
            <a:pPr marL="742950" marR="0" lvl="1" indent="-2095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3. Agriculture</a:t>
            </a:r>
            <a:endParaRPr sz="2400"/>
          </a:p>
          <a:p>
            <a:pPr marL="742950" marR="0" lvl="1" indent="-2095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4. Sewage treatment </a:t>
            </a:r>
            <a:endParaRPr sz="2400"/>
          </a:p>
          <a:p>
            <a:pPr marL="342900" marR="0" lvl="0" indent="-241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</a:rPr>
              <a:t>1.5% is municipal solid waste (MSW)</a:t>
            </a:r>
            <a:endParaRPr sz="2400"/>
          </a:p>
        </p:txBody>
      </p:sp>
      <p:sp>
        <p:nvSpPr>
          <p:cNvPr id="2" name="Rectangle 1"/>
          <p:cNvSpPr/>
          <p:nvPr/>
        </p:nvSpPr>
        <p:spPr>
          <a:xfrm>
            <a:off x="131618" y="96982"/>
            <a:ext cx="8842519" cy="4914358"/>
          </a:xfrm>
          <a:prstGeom prst="rect">
            <a:avLst/>
          </a:prstGeom>
          <a:noFill/>
          <a:ln w="889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35865" y="1193656"/>
            <a:ext cx="2938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Day 5 Notes Waste &amp; Landfill</a:t>
            </a:r>
            <a:endParaRPr lang="en-US" sz="4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10450" y="92469"/>
            <a:ext cx="7726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 sz="5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Municipal Solid Waste </a:t>
            </a: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83562" y="949863"/>
            <a:ext cx="8059800" cy="3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" sz="32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MSW—more commonly known as trash or garbage—consists of everyday items</a:t>
            </a:r>
            <a:endParaRPr/>
          </a:p>
          <a:p>
            <a:pPr marL="742950" marR="0" lvl="1" indent="-28575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Grass clippings</a:t>
            </a:r>
            <a:endParaRPr/>
          </a:p>
          <a:p>
            <a:pPr marL="742950" marR="0" lvl="1" indent="-28575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Furniture</a:t>
            </a:r>
            <a:endParaRPr/>
          </a:p>
          <a:p>
            <a:pPr marL="742950" marR="0" lvl="1" indent="-28575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Bottles</a:t>
            </a:r>
            <a:endParaRPr/>
          </a:p>
          <a:p>
            <a:pPr marL="742950" marR="0" lvl="1" indent="-28575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Food scraps</a:t>
            </a:r>
            <a:endParaRPr/>
          </a:p>
          <a:p>
            <a:pPr marL="742950" marR="0" lvl="1" indent="-28575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Newspapers</a:t>
            </a:r>
            <a:endParaRPr/>
          </a:p>
          <a:p>
            <a:pPr marL="742950" marR="0" lvl="1" indent="-28575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Appliances</a:t>
            </a: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6553200" y="4982765"/>
            <a:ext cx="2590800" cy="160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" sz="8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http://www.epa.gov/epaoswer/non-hw/muncpl/facts.htm</a:t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5364" y="2304816"/>
            <a:ext cx="4578802" cy="22064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31618" y="96982"/>
            <a:ext cx="8842519" cy="4914358"/>
          </a:xfrm>
          <a:prstGeom prst="rect">
            <a:avLst/>
          </a:prstGeom>
          <a:noFill/>
          <a:ln w="889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Shape 83" descr="Chart: Trends in MSW Generation, 1960-20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78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72550" y="154569"/>
            <a:ext cx="7726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 sz="5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 Reduction</a:t>
            </a: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8076" y="1011975"/>
            <a:ext cx="6337579" cy="3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4064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" sz="3000" b="0" i="0" u="none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 reduction (waste prevention) means consuming and throwing away less</a:t>
            </a:r>
            <a:endParaRPr sz="3000" dirty="0"/>
          </a:p>
          <a:p>
            <a:pPr marL="4064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" sz="3000" b="0" i="0" u="none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Purchasing durable, long-lasting goods</a:t>
            </a:r>
            <a:endParaRPr sz="3000" dirty="0"/>
          </a:p>
          <a:p>
            <a:pPr marL="4064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" sz="3000" b="0" i="0" u="none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Seeking products and packaging that are as free of toxins as possible</a:t>
            </a:r>
            <a:endParaRPr sz="3000" dirty="0"/>
          </a:p>
        </p:txBody>
      </p:sp>
      <p:sp>
        <p:nvSpPr>
          <p:cNvPr id="91" name="Shape 91"/>
          <p:cNvSpPr txBox="1"/>
          <p:nvPr/>
        </p:nvSpPr>
        <p:spPr>
          <a:xfrm>
            <a:off x="6546850" y="4982765"/>
            <a:ext cx="2590800" cy="160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" sz="8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http://www.epa.gov/epaoswer/non-hw/muncpl/facts.htm</a:t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2049" y="1628095"/>
            <a:ext cx="25908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1618" y="96982"/>
            <a:ext cx="8842519" cy="4914358"/>
          </a:xfrm>
          <a:prstGeom prst="rect">
            <a:avLst/>
          </a:prstGeom>
          <a:noFill/>
          <a:ln w="889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09825" y="142144"/>
            <a:ext cx="7726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 sz="5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Reuse</a:t>
            </a: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04800" y="1031438"/>
            <a:ext cx="8534400" cy="3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" sz="3000" b="0" i="0" u="none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Reusing items by repairing them, donating them to charity and community groups, or selling them</a:t>
            </a:r>
            <a:endParaRPr sz="3000" dirty="0"/>
          </a:p>
          <a:p>
            <a:pPr marL="3429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" sz="3000" b="0" i="0" u="none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 product more than once, either for the same purpose or for a different purpose</a:t>
            </a:r>
            <a:endParaRPr sz="3000" dirty="0"/>
          </a:p>
          <a:p>
            <a:pPr marL="3429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" sz="3000" b="0" i="0" u="none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Reusing, when possible, is preferable to recycling because the item </a:t>
            </a:r>
            <a:r>
              <a:rPr lang="en" sz="3000" b="0" i="1" u="none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not need to be reprocessed</a:t>
            </a:r>
            <a:r>
              <a:rPr lang="en" sz="3000" b="0" i="0" u="none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before it can be used again</a:t>
            </a:r>
            <a:endParaRPr sz="3000" dirty="0"/>
          </a:p>
        </p:txBody>
      </p:sp>
      <p:sp>
        <p:nvSpPr>
          <p:cNvPr id="6" name="Rectangle 5"/>
          <p:cNvSpPr/>
          <p:nvPr/>
        </p:nvSpPr>
        <p:spPr>
          <a:xfrm>
            <a:off x="131618" y="96982"/>
            <a:ext cx="8842519" cy="4914358"/>
          </a:xfrm>
          <a:prstGeom prst="rect">
            <a:avLst/>
          </a:prstGeom>
          <a:noFill/>
          <a:ln w="889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84700" y="57150"/>
            <a:ext cx="7726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 sz="5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Ways to Reuse</a:t>
            </a: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33862" y="914550"/>
            <a:ext cx="82884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∙"/>
            </a:pPr>
            <a:r>
              <a:rPr lang="en" sz="2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durable coffee mugs</a:t>
            </a:r>
            <a:endParaRPr sz="2400"/>
          </a:p>
          <a:p>
            <a:pPr marL="3429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∙"/>
            </a:pPr>
            <a:r>
              <a:rPr lang="en" sz="2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cloth napkins or towels</a:t>
            </a:r>
            <a:endParaRPr sz="2400"/>
          </a:p>
          <a:p>
            <a:pPr marL="3429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∙"/>
            </a:pPr>
            <a:r>
              <a:rPr lang="en" sz="2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Refilling bottles</a:t>
            </a:r>
            <a:endParaRPr sz="2400"/>
          </a:p>
          <a:p>
            <a:pPr marL="3429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∙"/>
            </a:pPr>
            <a:r>
              <a:rPr lang="en" sz="2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Donating old magazines or surplus equipment</a:t>
            </a:r>
            <a:endParaRPr sz="2400"/>
          </a:p>
          <a:p>
            <a:pPr marL="3429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∙"/>
            </a:pPr>
            <a:r>
              <a:rPr lang="en" sz="2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Reusing boxes</a:t>
            </a:r>
            <a:endParaRPr sz="2400"/>
          </a:p>
          <a:p>
            <a:pPr marL="3429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∙"/>
            </a:pPr>
            <a:r>
              <a:rPr lang="en" sz="2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Turning empty jars into containers for leftover food</a:t>
            </a:r>
            <a:endParaRPr sz="2400"/>
          </a:p>
          <a:p>
            <a:pPr marL="3429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ymbol"/>
              <a:buChar char="∙"/>
            </a:pPr>
            <a:r>
              <a:rPr lang="en" sz="2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Purchasing refillable pens and pencils</a:t>
            </a:r>
            <a:endParaRPr sz="2400"/>
          </a:p>
          <a:p>
            <a:pPr marL="3429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chemeClr val="accent1"/>
              </a:buClr>
              <a:buSzPts val="2400"/>
              <a:buFont typeface="Noto Symbol"/>
              <a:buChar char="∙"/>
            </a:pPr>
            <a:r>
              <a:rPr lang="en" sz="2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Participating in a paint collection and reuse program</a:t>
            </a:r>
            <a:endParaRPr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1618" y="96982"/>
            <a:ext cx="8842519" cy="4914358"/>
          </a:xfrm>
          <a:prstGeom prst="rect">
            <a:avLst/>
          </a:prstGeom>
          <a:noFill/>
          <a:ln w="889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6553200" y="4668440"/>
            <a:ext cx="242093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/>
              <a:t> </a:t>
            </a:r>
            <a:endParaRPr sz="44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22250" y="94425"/>
            <a:ext cx="7726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 New Roman"/>
              <a:buNone/>
            </a:pPr>
            <a:r>
              <a:rPr lang="en" sz="54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Recycling</a:t>
            </a: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868425" y="951825"/>
            <a:ext cx="8105700" cy="3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Recycling, including composting, diverted 64 million tons of material away from landfills and incinerators in 1999, up from 34 million tons in 1990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Typical materials that are recycled include batteries, recycled at a rate of 96.9%, paper and paperboard at 41.9%, and yard trimmings at 45.3%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materials and others may be recycled through curbside programs, drop-off centers, buy-back programs, and deposit systems</a:t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6546850" y="4982765"/>
            <a:ext cx="2590800" cy="160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" sz="8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http://www.epa.gov/epaoswer/non-hw/muncpl/facts.htm</a:t>
            </a:r>
            <a:endParaRPr/>
          </a:p>
        </p:txBody>
      </p:sp>
      <p:pic>
        <p:nvPicPr>
          <p:cNvPr id="115" name="Shape 115" descr="A:\rguy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0625" y="65913"/>
            <a:ext cx="14175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A:\eguy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7875" y="-12"/>
            <a:ext cx="1066800" cy="9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A:\c_guy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66525" y="57113"/>
            <a:ext cx="1173300" cy="8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A:\y_guy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48400" y="42788"/>
            <a:ext cx="857400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 descr="A:\c2_guy.gi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05825" y="-3137"/>
            <a:ext cx="12954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 descr="A:\l_guy.gi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22425" y="-45987"/>
            <a:ext cx="762000" cy="9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 descr="A:\e2_guy.gif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29600" y="158613"/>
            <a:ext cx="9906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 smtClean="0"/>
          </a:p>
          <a:p>
            <a:pPr marL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mtClean="0"/>
          </a:p>
          <a:p>
            <a:pPr marL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en-US" smtClean="0"/>
          </a:p>
          <a:p>
            <a:pPr marL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608</Words>
  <Application>Microsoft Office PowerPoint</Application>
  <PresentationFormat>On-screen Show (16:9)</PresentationFormat>
  <Paragraphs>184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Times New Roman</vt:lpstr>
      <vt:lpstr>Quattrocento</vt:lpstr>
      <vt:lpstr>Trebuchet MS</vt:lpstr>
      <vt:lpstr>Noto Symbol</vt:lpstr>
      <vt:lpstr>Arial</vt:lpstr>
      <vt:lpstr>MV Boli</vt:lpstr>
      <vt:lpstr>Wave</vt:lpstr>
      <vt:lpstr>Wasting Resources </vt:lpstr>
      <vt:lpstr>PowerPoint Presentation</vt:lpstr>
      <vt:lpstr>Solid Waste </vt:lpstr>
      <vt:lpstr>Municipal Solid Waste </vt:lpstr>
      <vt:lpstr>PowerPoint Presentation</vt:lpstr>
      <vt:lpstr>Source Reduction</vt:lpstr>
      <vt:lpstr>Reuse</vt:lpstr>
      <vt:lpstr>Ways to Reuse</vt:lpstr>
      <vt:lpstr>Recycling</vt:lpstr>
      <vt:lpstr>PowerPoint Presentation</vt:lpstr>
      <vt:lpstr>Benefits</vt:lpstr>
      <vt:lpstr>PowerPoint Presentation</vt:lpstr>
      <vt:lpstr>Composting</vt:lpstr>
      <vt:lpstr>PowerPoint Presentation</vt:lpstr>
      <vt:lpstr>PowerPoint Presentation</vt:lpstr>
      <vt:lpstr>Benefits</vt:lpstr>
      <vt:lpstr>PowerPoint Presentation</vt:lpstr>
      <vt:lpstr>Federal Landfill Standards </vt:lpstr>
      <vt:lpstr>PowerPoint Presentation</vt:lpstr>
      <vt:lpstr>Federal Landfill Standards </vt:lpstr>
      <vt:lpstr>Federal Landfill Standards </vt:lpstr>
      <vt:lpstr>PowerPoint Presentation</vt:lpstr>
      <vt:lpstr>What are 10 disposable items in your home that you could replace with a reusable version?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10 disposable items in your home that you could replace with a reusable version? </dc:title>
  <dc:creator>COLLIER, RANDI</dc:creator>
  <cp:lastModifiedBy>COLLIER, RANDI</cp:lastModifiedBy>
  <cp:revision>3</cp:revision>
  <dcterms:modified xsi:type="dcterms:W3CDTF">2018-04-11T21:09:23Z</dcterms:modified>
</cp:coreProperties>
</file>