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7010400" cy="9296400"/>
  <p:embeddedFontLst>
    <p:embeddedFont>
      <p:font typeface="Museo For Dell" panose="02000000000000000000" pitchFamily="2" charset="0"/>
      <p:regular r:id="rId17"/>
      <p:bold r:id="rId18"/>
    </p:embeddedFont>
    <p:embeddedFont>
      <p:font typeface="Trebuchet MS" panose="020B0603020202020204" pitchFamily="34" charset="0"/>
      <p:regular r:id="rId19"/>
      <p:bold r:id="rId20"/>
      <p:italic r:id="rId21"/>
      <p:boldItalic r:id="rId22"/>
    </p:embeddedFont>
    <p:embeddedFont>
      <p:font typeface="Questrial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35682-FAF3-452E-96B3-1B9FC6959195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F9522-2DAB-4D0A-861B-38B2CCD8A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50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934721" y="4415790"/>
            <a:ext cx="5140959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Shape 35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36" name="Shape 36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6479" y="205221"/>
            <a:ext cx="8218079" cy="853289"/>
          </a:xfrm>
          <a:prstGeom prst="rect">
            <a:avLst/>
          </a:prstGeom>
          <a:noFill/>
          <a:ln>
            <a:noFill/>
          </a:ln>
        </p:spPr>
        <p:txBody>
          <a:bodyPr lIns="76025" tIns="76025" rIns="76025" bIns="76025" anchor="ctr" anchorCtr="0"/>
          <a:lstStyle>
            <a:lvl1pPr lvl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1pPr>
            <a:lvl2pPr lvl="1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2pPr>
            <a:lvl3pPr lvl="2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3pPr>
            <a:lvl4pPr lvl="3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4pPr>
            <a:lvl5pPr lvl="4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5pPr>
            <a:lvl6pPr marL="381000" lvl="5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6pPr>
            <a:lvl7pPr marL="762000" lvl="6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7pPr>
            <a:lvl8pPr marL="1143000" lvl="7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8pPr>
            <a:lvl9pPr marL="1524000" lvl="8" algn="l" rtl="0">
              <a:spcBef>
                <a:spcPts val="0"/>
              </a:spcBef>
              <a:spcAft>
                <a:spcPts val="0"/>
              </a:spcAft>
              <a:buSzPct val="100000"/>
              <a:defRPr sz="1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6479" y="1203246"/>
            <a:ext cx="8218079" cy="3393716"/>
          </a:xfrm>
          <a:prstGeom prst="rect">
            <a:avLst/>
          </a:prstGeom>
          <a:noFill/>
          <a:ln>
            <a:noFill/>
          </a:ln>
        </p:spPr>
        <p:txBody>
          <a:bodyPr lIns="76025" tIns="76025" rIns="76025" bIns="76025" anchor="t" anchorCtr="0"/>
          <a:lstStyle>
            <a:lvl1pPr marL="355600" lvl="0" indent="-190500" algn="l" rtl="0">
              <a:lnSpc>
                <a:spcPct val="7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1pPr>
            <a:lvl2pPr marL="711200" lvl="1" indent="-139700" algn="l" rtl="0">
              <a:lnSpc>
                <a:spcPct val="75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Pct val="100000"/>
              <a:buFont typeface="Arial"/>
              <a:buChar char="−"/>
              <a:defRPr sz="1200"/>
            </a:lvl2pPr>
            <a:lvl3pPr marL="1066800" lvl="2" indent="-127000" algn="l" rtl="0">
              <a:lnSpc>
                <a:spcPct val="75000"/>
              </a:lnSpc>
              <a:spcBef>
                <a:spcPts val="0"/>
              </a:spcBef>
              <a:spcAft>
                <a:spcPts val="7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3pPr>
            <a:lvl4pPr marL="1422400" lvl="3" indent="-88900" algn="l" rtl="0">
              <a:lnSpc>
                <a:spcPct val="7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ct val="100000"/>
              <a:buFont typeface="Arial"/>
              <a:buChar char="−"/>
              <a:defRPr sz="1200"/>
            </a:lvl4pPr>
            <a:lvl5pPr marL="1790700" lvl="4" indent="-1397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5pPr>
            <a:lvl6pPr marL="2171700" lvl="5" indent="-1397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6pPr>
            <a:lvl7pPr marL="2552700" lvl="6" indent="-1397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7pPr>
            <a:lvl8pPr marL="2921000" lvl="7" indent="-1270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8pPr>
            <a:lvl9pPr marL="3302000" lvl="8" indent="-127000" algn="l" rtl="0">
              <a:lnSpc>
                <a:spcPct val="75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Arial"/>
              <a:buChar char="●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6480" y="205221"/>
            <a:ext cx="8228159" cy="857610"/>
          </a:xfrm>
          <a:prstGeom prst="rect">
            <a:avLst/>
          </a:prstGeom>
          <a:noFill/>
          <a:ln>
            <a:noFill/>
          </a:ln>
        </p:spPr>
        <p:txBody>
          <a:bodyPr lIns="76025" tIns="76025" rIns="76025" bIns="76025" anchor="ctr" anchorCtr="0"/>
          <a:lstStyle>
            <a:lvl1pPr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1pPr>
            <a:lvl2pPr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2pPr>
            <a:lvl3pPr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3pPr>
            <a:lvl4pPr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4pPr>
            <a:lvl5pPr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5pPr>
            <a:lvl6pPr marL="1282700" lvl="5" indent="-1905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6pPr>
            <a:lvl7pPr marL="1663700" lvl="6" indent="-1905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7pPr>
            <a:lvl8pPr marL="2032000" lvl="7" indent="-1778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8pPr>
            <a:lvl9pPr marL="2413000" lvl="8" indent="-17780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clipArt" idx="2"/>
          </p:nvPr>
        </p:nvSpPr>
        <p:spPr>
          <a:xfrm>
            <a:off x="457200" y="1200150"/>
            <a:ext cx="4038599" cy="3398099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648200" y="1200150"/>
            <a:ext cx="4038599" cy="3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marL="640080" lvl="1" indent="-178308" algn="l" rtl="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marL="914400" lvl="2" indent="-132080" algn="l" rtl="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marL="1124712" lvl="3" indent="-148844" algn="l" rtl="0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marL="1325880" lvl="4" indent="-156464" algn="l" rtl="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835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8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buClr>
                <a:schemeClr val="accent1"/>
              </a:buClr>
              <a:buFont typeface="Questrial"/>
              <a:buChar char="○"/>
              <a:defRPr/>
            </a:lvl1pPr>
            <a:lvl2pPr marL="640080" lvl="1" indent="-178308" algn="l" rtl="0">
              <a:spcBef>
                <a:spcPts val="440"/>
              </a:spcBef>
              <a:buClr>
                <a:schemeClr val="accent1"/>
              </a:buClr>
              <a:buFont typeface="Questrial"/>
              <a:buChar char="○"/>
              <a:defRPr/>
            </a:lvl2pPr>
            <a:lvl3pPr marL="914400" lvl="2" indent="-132080" algn="l" rtl="0">
              <a:spcBef>
                <a:spcPts val="400"/>
              </a:spcBef>
              <a:buClr>
                <a:schemeClr val="accent1"/>
              </a:buClr>
              <a:buFont typeface="Questrial"/>
              <a:buChar char="○"/>
              <a:defRPr/>
            </a:lvl3pPr>
            <a:lvl4pPr marL="1124712" lvl="3" indent="-148844" algn="l" rtl="0">
              <a:spcBef>
                <a:spcPts val="360"/>
              </a:spcBef>
              <a:buClr>
                <a:schemeClr val="accent1"/>
              </a:buClr>
              <a:buFont typeface="Questrial"/>
              <a:buChar char="○"/>
              <a:defRPr/>
            </a:lvl4pPr>
            <a:lvl5pPr marL="1325880" lvl="4" indent="-156464" algn="l" rtl="0">
              <a:spcBef>
                <a:spcPts val="320"/>
              </a:spcBef>
              <a:buClr>
                <a:schemeClr val="accent1"/>
              </a:buClr>
              <a:buFont typeface="Questria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Questrial"/>
              <a:buChar char="○"/>
              <a:defRPr/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clipArt" idx="2"/>
          </p:nvPr>
        </p:nvSpPr>
        <p:spPr>
          <a:xfrm>
            <a:off x="4648200" y="1200150"/>
            <a:ext cx="4038599" cy="33980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wave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buChar char="○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buChar char="■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Notes:  Soil Degradation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Copy all the notes in your notebook.  </a:t>
            </a:r>
          </a:p>
          <a:p>
            <a:r>
              <a:rPr lang="en-US" sz="2800" dirty="0" smtClean="0"/>
              <a:t>Please do NOT take the notes out of the classroom.</a:t>
            </a:r>
          </a:p>
          <a:p>
            <a:r>
              <a:rPr lang="en-US" sz="2800" dirty="0" err="1" smtClean="0"/>
              <a:t>Hmk</a:t>
            </a:r>
            <a:r>
              <a:rPr lang="en-US" sz="2800" dirty="0" smtClean="0"/>
              <a:t>:  Look over both sets of notes.  Formative quiz tomorrow.  I will put the notes on the website so if you don’t finish, complete them for homework. </a:t>
            </a:r>
          </a:p>
          <a:p>
            <a:r>
              <a:rPr lang="en-US" sz="2800" dirty="0" smtClean="0"/>
              <a:t>I’m in the media center for a planning day.  Hope </a:t>
            </a:r>
            <a:r>
              <a:rPr lang="en-US" sz="2800" dirty="0" err="1" smtClean="0"/>
              <a:t>y’all</a:t>
            </a:r>
            <a:r>
              <a:rPr lang="en-US" sz="2800" dirty="0" smtClean="0"/>
              <a:t> had a great weekend.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780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6479" y="153916"/>
            <a:ext cx="8218079" cy="639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Questrial"/>
              <a:buNone/>
            </a:pPr>
            <a:endParaRPr sz="4000" b="0" i="0" u="none" strike="noStrike" cap="none">
              <a:solidFill>
                <a:schemeClr val="accen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15" name="Shape 1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4942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6479" y="153916"/>
            <a:ext cx="8218079" cy="639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i="0" u="none" strike="noStrike" cap="none" dirty="0">
                <a:solidFill>
                  <a:schemeClr val="accent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The Laws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09600" y="1085850"/>
            <a:ext cx="8534399" cy="4057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1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The </a:t>
            </a:r>
            <a:r>
              <a:rPr lang="en" sz="2400" b="1" i="0" u="sng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U.S. Soil Conservation Act of 1935</a:t>
            </a:r>
            <a:r>
              <a:rPr lang="en" sz="2400" b="0" i="0" u="sng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 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established the Soil Conservation Service.  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This agency deals with soil erosion problems and was enacted following the Dust Bowl</a:t>
            </a: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.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1" i="0" u="sng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Soil &amp; Water Resources Conservation Act of 1977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This Act provides for a continuing appraisal of U.S. soil, water and related resources, including fish and wildlife habitats, and a soil and water conservation program to assist landowners and land users in furthering soil and water conservation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6479" y="153916"/>
            <a:ext cx="8218079" cy="639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i="0" u="none" strike="noStrike" cap="none" dirty="0">
                <a:solidFill>
                  <a:schemeClr val="accent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Agricultural Methods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6479" y="902434"/>
            <a:ext cx="8218079" cy="2545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1" i="1" u="sng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No-till or minimum tillage 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methods protect the top soil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1" i="1" u="sng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Shaping of the land 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decreases runoff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1" i="1" u="sng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Windbreaks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 prevent erosion from wind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1" i="1" u="sng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Crop rotation 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prevents nutrient depletion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217" y="2972460"/>
            <a:ext cx="2567693" cy="2091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4018" y="3027698"/>
            <a:ext cx="4298458" cy="1800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6479" y="153916"/>
            <a:ext cx="8218199" cy="6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i="0" u="none" strike="noStrike" cap="none" dirty="0">
                <a:solidFill>
                  <a:schemeClr val="accent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Alternative Irrigation 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5479" y="902434"/>
            <a:ext cx="8218199" cy="2545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sng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Drip irrigation 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methods deliver water directly to the plant which </a:t>
            </a:r>
          </a:p>
          <a:p>
            <a:pPr marL="812800" marR="0" lvl="1" indent="-457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Reduces water loss through evaporation</a:t>
            </a:r>
          </a:p>
          <a:p>
            <a:pPr marL="812800" marR="0" lvl="1" indent="-457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Increases crop yield and efficiency</a:t>
            </a:r>
          </a:p>
          <a:p>
            <a:pPr marL="812800" marR="0" lvl="1" indent="-457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Reduces erosion potential</a:t>
            </a:r>
          </a:p>
          <a:p>
            <a:pPr marL="812800" marR="0" lvl="1" indent="-457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+mj-lt"/>
              <a:buAutoNum type="arabicPeriod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Protects the top soil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655" y="2369126"/>
            <a:ext cx="3819919" cy="262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69004" y="135041"/>
            <a:ext cx="8218199" cy="63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i="0" u="none" strike="noStrike" cap="none" dirty="0">
                <a:solidFill>
                  <a:srgbClr val="00317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Soil:  </a:t>
            </a:r>
            <a:r>
              <a:rPr lang="en" sz="4000" dirty="0">
                <a:solidFill>
                  <a:srgbClr val="00317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Absolutely Essential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87036" y="842614"/>
            <a:ext cx="4197351" cy="3086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Soil is a vital part of the natural environment. It influences the distribution of plant species and provides a habitat for a wide range of organisms. 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It controls the flow of water and chemical</a:t>
            </a:r>
            <a:r>
              <a:rPr lang="en" sz="2400" dirty="0"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 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between the atmosphere and the earth</a:t>
            </a:r>
            <a:r>
              <a:rPr lang="en" sz="2400" dirty="0"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48" y="1150300"/>
            <a:ext cx="4254500" cy="288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6479" y="153916"/>
            <a:ext cx="8218079" cy="639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600" i="0" u="none" strike="noStrike" cap="none" dirty="0">
                <a:solidFill>
                  <a:srgbClr val="00317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Without it, what would we do?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6480" y="902434"/>
            <a:ext cx="4503448" cy="2545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Soil helps to provide much of the food that humans consume. </a:t>
            </a:r>
          </a:p>
          <a:p>
            <a:pPr marL="639762" marR="0" lvl="1" indent="-28416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Only 25% of the Earth’s surface is made up of soil and only 10% of that soil can be used to grow food.  </a:t>
            </a:r>
          </a:p>
          <a:p>
            <a: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I.E., without soil, we cannot support primary producers.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11" y="1083429"/>
            <a:ext cx="3964097" cy="3158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6479" y="153916"/>
            <a:ext cx="8218079" cy="639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600" i="0" u="none" strike="noStrike" cap="none" dirty="0">
                <a:solidFill>
                  <a:srgbClr val="00317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Major Causes of Soil Degradation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6479" y="902434"/>
            <a:ext cx="8218079" cy="17022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Overgrazing						35%</a:t>
            </a:r>
          </a:p>
          <a:p>
            <a:pPr marL="342900" marR="0" lvl="0" indent="-279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Deforestation						30%</a:t>
            </a:r>
          </a:p>
          <a:p>
            <a:pPr marL="342900" marR="0" lvl="0" indent="-279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Other Agricultural Activities		</a:t>
            </a:r>
            <a:r>
              <a:rPr lang="en" sz="2400" b="0" i="0" u="none" strike="noStrike" cap="none" dirty="0" smtClean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		27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%</a:t>
            </a:r>
          </a:p>
          <a:p>
            <a:pPr marL="342900" marR="0" lvl="0" indent="-2794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Other Causes						8%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1" y="2529398"/>
            <a:ext cx="3248889" cy="24366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609" y="2529398"/>
            <a:ext cx="4776354" cy="23881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6479" y="153916"/>
            <a:ext cx="8218079" cy="639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i="0" u="none" strike="noStrike" cap="none" dirty="0">
                <a:solidFill>
                  <a:srgbClr val="00317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Soil Exhaustion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6475" y="902419"/>
            <a:ext cx="8218199" cy="3993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Agricultural systems disrupt natural mineral cycling.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Museo For Dell" panose="02000000000000000000" pitchFamily="2" charset="0"/>
              <a:ea typeface="Questrial"/>
              <a:cs typeface="Questrial"/>
              <a:sym typeface="Questrial"/>
            </a:endParaRPr>
          </a:p>
          <a:p>
            <a:pPr marL="639762" marR="0" lvl="1" indent="-330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○"/>
            </a:pPr>
            <a:r>
              <a:rPr lang="en" sz="2400" u="sng" dirty="0"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CAUSE:</a:t>
            </a:r>
          </a:p>
          <a:p>
            <a:pPr marR="0" lvl="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The soil may become mineral deficient and lose fertility.</a:t>
            </a:r>
          </a:p>
          <a:p>
            <a:pPr marR="0" lvl="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</a:pPr>
            <a:r>
              <a:rPr lang="en" sz="2200" dirty="0"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Planting the same crop year after year will drain the soil of needed nutrients</a:t>
            </a:r>
          </a:p>
          <a:p>
            <a:pPr marL="639762" marR="0" lvl="1" indent="-31769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○"/>
            </a:pPr>
            <a:r>
              <a:rPr lang="en" sz="2200" u="sng" dirty="0"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PREVENTION</a:t>
            </a:r>
          </a:p>
          <a:p>
            <a:pPr marR="0" lvl="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ct val="100000"/>
              <a:buFont typeface="Questrial"/>
            </a:pPr>
            <a:r>
              <a:rPr lang="en" sz="2200" dirty="0"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Give soil an “off year” with no planting</a:t>
            </a:r>
          </a:p>
          <a:p>
            <a:pPr marR="0" lvl="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ct val="100000"/>
              <a:buFont typeface="Questrial"/>
            </a:pPr>
            <a:r>
              <a:rPr lang="en" sz="2200" dirty="0"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Rotate crops planted each year on the same line</a:t>
            </a:r>
          </a:p>
          <a:p>
            <a:pPr marR="0" lvl="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ct val="100000"/>
              <a:buFont typeface="Questrial"/>
            </a:pPr>
            <a:r>
              <a:rPr lang="en" sz="2200" dirty="0"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Supplement soil with organic material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sz="2200" dirty="0"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None/>
            </a:pPr>
            <a:endParaRPr sz="2200" dirty="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6479" y="153916"/>
            <a:ext cx="8218079" cy="639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i="0" u="none" strike="noStrike" cap="none" dirty="0">
                <a:solidFill>
                  <a:srgbClr val="00317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Soil Erosion</a:t>
            </a:r>
            <a:r>
              <a:rPr lang="en" sz="4000" i="0" u="none" strike="noStrike" cap="none" dirty="0">
                <a:solidFill>
                  <a:schemeClr val="accent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 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6479" y="750034"/>
            <a:ext cx="8218199" cy="2545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The removal of trees that stabilize slopes result in erosion.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Erosion is the removal of the topsoil by physical means.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Deforestation is one of the major causes of soil erosion.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775" y="2345649"/>
            <a:ext cx="4580274" cy="2748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6479" y="153916"/>
            <a:ext cx="8218079" cy="639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i="0" u="none" strike="noStrike" cap="none" dirty="0">
                <a:solidFill>
                  <a:srgbClr val="00317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Erosion from flooding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6479" y="736180"/>
            <a:ext cx="8218079" cy="25452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Floodplains and tropical rain forests are areas where there is a lot of erosion.	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200" dirty="0"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Climate change leads to more high-rain events and flash flooding.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0545" y="2353598"/>
            <a:ext cx="4404013" cy="2072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0" y="2268177"/>
            <a:ext cx="3682711" cy="2764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895400" y="208700"/>
            <a:ext cx="7024799" cy="85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i="0" u="none" strike="noStrike" cap="none" dirty="0">
                <a:solidFill>
                  <a:schemeClr val="accent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Salinization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2418475" y="1066100"/>
            <a:ext cx="6476999" cy="358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Salinization is an increase in salt (ionic compounds) in soil.  </a:t>
            </a:r>
          </a:p>
          <a:p>
            <a:pPr marL="639762" marR="0" lvl="1" indent="-3207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○"/>
            </a:pPr>
            <a:r>
              <a:rPr lang="en" sz="2400" dirty="0"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groundwater contains tiny amounts of salt.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dirty="0"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When this water is used for irrigation, the salt will slowly build up in the soil.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Irrigation of farmland and deforestation has in Western and South Eastern Australia has caused widespread salinization.</a:t>
            </a:r>
          </a:p>
        </p:txBody>
      </p:sp>
      <p:pic>
        <p:nvPicPr>
          <p:cNvPr id="103" name="Shape 103" descr="Irrigation water use: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79947" y="1066099"/>
            <a:ext cx="4922975" cy="3903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143000" y="228600"/>
            <a:ext cx="7024686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4000" i="0" u="none" strike="noStrike" cap="none" dirty="0">
                <a:solidFill>
                  <a:srgbClr val="003171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Desertificaion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920836" y="1085850"/>
            <a:ext cx="5070764" cy="348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800" dirty="0"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The conversion of agricultural soils to desert soils.</a:t>
            </a:r>
          </a:p>
          <a:p>
            <a:pPr marL="639762" marR="0" lvl="1" indent="-2841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Overuse of agricultural lands is the cause.</a:t>
            </a:r>
          </a:p>
          <a:p>
            <a:pPr marL="639762" marR="0" lvl="1" indent="-2841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10% of the world’s land has been desertified.</a:t>
            </a:r>
          </a:p>
          <a:p>
            <a:pPr marL="639762" marR="0" lvl="1" indent="-2841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25% is at risk.</a:t>
            </a:r>
          </a:p>
          <a:p>
            <a:pPr marL="639762" marR="0" lvl="1" indent="-2841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Questria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In Mali, the Sahara desert has expanded more than 650 km in less than 20 years.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86333"/>
            <a:ext cx="3962400" cy="3362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476</Words>
  <Application>Microsoft Office PowerPoint</Application>
  <PresentationFormat>On-screen Show (16:9)</PresentationFormat>
  <Paragraphs>61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Museo For Dell</vt:lpstr>
      <vt:lpstr>Arial</vt:lpstr>
      <vt:lpstr>Trebuchet MS</vt:lpstr>
      <vt:lpstr>Questrial</vt:lpstr>
      <vt:lpstr>Wave</vt:lpstr>
      <vt:lpstr>Title Notes:  Soil Degradation</vt:lpstr>
      <vt:lpstr>Soil:  Absolutely Essential</vt:lpstr>
      <vt:lpstr>Without it, what would we do?</vt:lpstr>
      <vt:lpstr>Major Causes of Soil Degradation</vt:lpstr>
      <vt:lpstr>Soil Exhaustion</vt:lpstr>
      <vt:lpstr>Soil Erosion </vt:lpstr>
      <vt:lpstr>Erosion from flooding</vt:lpstr>
      <vt:lpstr>Salinization</vt:lpstr>
      <vt:lpstr>Desertificaion</vt:lpstr>
      <vt:lpstr>PowerPoint Presentation</vt:lpstr>
      <vt:lpstr>The Laws</vt:lpstr>
      <vt:lpstr>Agricultural Methods</vt:lpstr>
      <vt:lpstr>Alternative Irrigation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Degradation</dc:title>
  <dc:creator>COLLIER, RANDI</dc:creator>
  <cp:lastModifiedBy>COLLIER, RANDI</cp:lastModifiedBy>
  <cp:revision>5</cp:revision>
  <cp:lastPrinted>2017-09-25T10:58:13Z</cp:lastPrinted>
  <dcterms:modified xsi:type="dcterms:W3CDTF">2017-09-25T11:43:11Z</dcterms:modified>
</cp:coreProperties>
</file>