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handoutMasterIdLst>
    <p:handoutMasterId r:id="rId19"/>
  </p:handout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9382125" cy="7096125"/>
  <p:embeddedFontLs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Museo For Dell" panose="02000000000000000000" pitchFamily="2" charset="0"/>
      <p:regular r:id="rId24"/>
      <p:bold r:id="rId25"/>
    </p:embeddedFont>
    <p:embeddedFont>
      <p:font typeface="Garamond" panose="02020404030301010803" pitchFamily="18" charset="0"/>
      <p:regular r:id="rId26"/>
      <p:bold r:id="rId27"/>
      <p:italic r:id="rId28"/>
      <p:boldItalic r:id="rId29"/>
    </p:embeddedFont>
    <p:embeddedFont>
      <p:font typeface="Questrial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F7EDB0-A571-47CC-BF7F-511E04765B31}">
  <a:tblStyle styleId="{60F7EDB0-A571-47CC-BF7F-511E04765B31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4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5995" cy="355511"/>
          </a:xfrm>
          <a:prstGeom prst="rect">
            <a:avLst/>
          </a:prstGeom>
        </p:spPr>
        <p:txBody>
          <a:bodyPr vert="horz" lIns="89063" tIns="44531" rIns="89063" bIns="445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4095" y="0"/>
            <a:ext cx="4065995" cy="355511"/>
          </a:xfrm>
          <a:prstGeom prst="rect">
            <a:avLst/>
          </a:prstGeom>
        </p:spPr>
        <p:txBody>
          <a:bodyPr vert="horz" lIns="89063" tIns="44531" rIns="89063" bIns="44531" rtlCol="0"/>
          <a:lstStyle>
            <a:lvl1pPr algn="r">
              <a:defRPr sz="1200"/>
            </a:lvl1pPr>
          </a:lstStyle>
          <a:p>
            <a:fld id="{00BBA621-62A7-4AC4-AC06-294268687BCE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0616"/>
            <a:ext cx="4065995" cy="355510"/>
          </a:xfrm>
          <a:prstGeom prst="rect">
            <a:avLst/>
          </a:prstGeom>
        </p:spPr>
        <p:txBody>
          <a:bodyPr vert="horz" lIns="89063" tIns="44531" rIns="89063" bIns="445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4095" y="6740616"/>
            <a:ext cx="4065995" cy="355510"/>
          </a:xfrm>
          <a:prstGeom prst="rect">
            <a:avLst/>
          </a:prstGeom>
        </p:spPr>
        <p:txBody>
          <a:bodyPr vert="horz" lIns="89063" tIns="44531" rIns="89063" bIns="44531" rtlCol="0" anchor="b"/>
          <a:lstStyle>
            <a:lvl1pPr algn="r">
              <a:defRPr sz="1200"/>
            </a:lvl1pPr>
          </a:lstStyle>
          <a:p>
            <a:fld id="{8F3A739E-241D-446D-8322-EC8B239E4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96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0750" cy="2660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38215" y="3370660"/>
            <a:ext cx="7505699" cy="3193256"/>
          </a:xfrm>
          <a:prstGeom prst="rect">
            <a:avLst/>
          </a:prstGeom>
          <a:noFill/>
          <a:ln>
            <a:noFill/>
          </a:ln>
        </p:spPr>
        <p:txBody>
          <a:bodyPr lIns="94132" tIns="94132" rIns="94132" bIns="94132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250952" y="3370660"/>
            <a:ext cx="6880224" cy="3193256"/>
          </a:xfrm>
          <a:prstGeom prst="rect">
            <a:avLst/>
          </a:prstGeom>
          <a:noFill/>
          <a:ln>
            <a:noFill/>
          </a:ln>
        </p:spPr>
        <p:txBody>
          <a:bodyPr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0750" cy="2660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38215" y="3370660"/>
            <a:ext cx="7505699" cy="3193256"/>
          </a:xfrm>
          <a:prstGeom prst="rect">
            <a:avLst/>
          </a:prstGeom>
          <a:noFill/>
          <a:ln>
            <a:noFill/>
          </a:ln>
        </p:spPr>
        <p:txBody>
          <a:bodyPr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0750" cy="2660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5314366" y="6740086"/>
            <a:ext cx="4065587" cy="354806"/>
          </a:xfrm>
          <a:prstGeom prst="rect">
            <a:avLst/>
          </a:prstGeom>
          <a:noFill/>
          <a:ln>
            <a:noFill/>
          </a:ln>
        </p:spPr>
        <p:txBody>
          <a:bodyPr lIns="94132" tIns="47053" rIns="94132" bIns="47053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" sz="1300">
                <a:latin typeface="Garamond"/>
                <a:ea typeface="Garamond"/>
                <a:cs typeface="Garamond"/>
                <a:sym typeface="Garamond"/>
              </a:rPr>
              <a:t>*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938215" y="3370660"/>
            <a:ext cx="7505699" cy="3193256"/>
          </a:xfrm>
          <a:prstGeom prst="rect">
            <a:avLst/>
          </a:prstGeom>
          <a:noFill/>
          <a:ln>
            <a:noFill/>
          </a:ln>
        </p:spPr>
        <p:txBody>
          <a:bodyPr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0750" cy="2660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5314366" y="6740086"/>
            <a:ext cx="4065587" cy="354806"/>
          </a:xfrm>
          <a:prstGeom prst="rect">
            <a:avLst/>
          </a:prstGeom>
          <a:noFill/>
          <a:ln>
            <a:noFill/>
          </a:ln>
        </p:spPr>
        <p:txBody>
          <a:bodyPr lIns="94132" tIns="47053" rIns="94132" bIns="47053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" sz="1300">
                <a:latin typeface="Garamond"/>
                <a:ea typeface="Garamond"/>
                <a:cs typeface="Garamond"/>
                <a:sym typeface="Garamond"/>
              </a:rPr>
              <a:t>*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38215" y="3370660"/>
            <a:ext cx="7505699" cy="3193256"/>
          </a:xfrm>
          <a:prstGeom prst="rect">
            <a:avLst/>
          </a:prstGeom>
          <a:noFill/>
          <a:ln>
            <a:noFill/>
          </a:ln>
        </p:spPr>
        <p:txBody>
          <a:bodyPr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0750" cy="2660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5314366" y="6740086"/>
            <a:ext cx="4065587" cy="354806"/>
          </a:xfrm>
          <a:prstGeom prst="rect">
            <a:avLst/>
          </a:prstGeom>
          <a:noFill/>
          <a:ln>
            <a:noFill/>
          </a:ln>
        </p:spPr>
        <p:txBody>
          <a:bodyPr lIns="94132" tIns="47053" rIns="94132" bIns="47053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" sz="1300">
                <a:latin typeface="Garamond"/>
                <a:ea typeface="Garamond"/>
                <a:cs typeface="Garamond"/>
                <a:sym typeface="Garamond"/>
              </a:rPr>
              <a:t>*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938215" y="3370660"/>
            <a:ext cx="7505699" cy="3193256"/>
          </a:xfrm>
          <a:prstGeom prst="rect">
            <a:avLst/>
          </a:prstGeom>
          <a:noFill/>
          <a:ln>
            <a:noFill/>
          </a:ln>
        </p:spPr>
        <p:txBody>
          <a:bodyPr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0750" cy="2660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5314366" y="6740086"/>
            <a:ext cx="4065587" cy="354806"/>
          </a:xfrm>
          <a:prstGeom prst="rect">
            <a:avLst/>
          </a:prstGeom>
          <a:noFill/>
          <a:ln>
            <a:noFill/>
          </a:ln>
        </p:spPr>
        <p:txBody>
          <a:bodyPr lIns="94132" tIns="47053" rIns="94132" bIns="47053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" sz="1300">
                <a:latin typeface="Garamond"/>
                <a:ea typeface="Garamond"/>
                <a:cs typeface="Garamond"/>
                <a:sym typeface="Garamond"/>
              </a:rPr>
              <a:t>*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938215" y="3370660"/>
            <a:ext cx="7505699" cy="3193256"/>
          </a:xfrm>
          <a:prstGeom prst="rect">
            <a:avLst/>
          </a:prstGeom>
          <a:noFill/>
          <a:ln>
            <a:noFill/>
          </a:ln>
        </p:spPr>
        <p:txBody>
          <a:bodyPr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0750" cy="2660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5314366" y="6740086"/>
            <a:ext cx="4065587" cy="354806"/>
          </a:xfrm>
          <a:prstGeom prst="rect">
            <a:avLst/>
          </a:prstGeom>
          <a:noFill/>
          <a:ln>
            <a:noFill/>
          </a:ln>
        </p:spPr>
        <p:txBody>
          <a:bodyPr lIns="94132" tIns="47053" rIns="94132" bIns="47053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" sz="1300">
                <a:latin typeface="Garamond"/>
                <a:ea typeface="Garamond"/>
                <a:cs typeface="Garamond"/>
                <a:sym typeface="Garamond"/>
              </a:rPr>
              <a:t>*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938215" y="3370660"/>
            <a:ext cx="7505699" cy="3193256"/>
          </a:xfrm>
          <a:prstGeom prst="rect">
            <a:avLst/>
          </a:prstGeom>
          <a:noFill/>
          <a:ln>
            <a:noFill/>
          </a:ln>
        </p:spPr>
        <p:txBody>
          <a:bodyPr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0750" cy="2660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5316540" y="6741319"/>
            <a:ext cx="4065587" cy="354806"/>
          </a:xfrm>
          <a:prstGeom prst="rect">
            <a:avLst/>
          </a:prstGeom>
          <a:noFill/>
          <a:ln>
            <a:noFill/>
          </a:ln>
        </p:spPr>
        <p:txBody>
          <a:bodyPr lIns="94132" tIns="47053" rIns="94132" bIns="47053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" sz="1300">
                <a:latin typeface="Garamond"/>
                <a:ea typeface="Garamond"/>
                <a:cs typeface="Garamond"/>
                <a:sym typeface="Garamond"/>
              </a:rPr>
              <a:t>*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250952" y="3370660"/>
            <a:ext cx="6880224" cy="3193256"/>
          </a:xfrm>
          <a:prstGeom prst="rect">
            <a:avLst/>
          </a:prstGeom>
          <a:noFill/>
          <a:ln>
            <a:noFill/>
          </a:ln>
        </p:spPr>
        <p:txBody>
          <a:bodyPr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0750" cy="2660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250952" y="3370660"/>
            <a:ext cx="6880224" cy="3193256"/>
          </a:xfrm>
          <a:prstGeom prst="rect">
            <a:avLst/>
          </a:prstGeom>
          <a:noFill/>
          <a:ln>
            <a:noFill/>
          </a:ln>
        </p:spPr>
        <p:txBody>
          <a:bodyPr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0750" cy="2660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250952" y="3370660"/>
            <a:ext cx="6880224" cy="3193256"/>
          </a:xfrm>
          <a:prstGeom prst="rect">
            <a:avLst/>
          </a:prstGeom>
          <a:noFill/>
          <a:ln>
            <a:noFill/>
          </a:ln>
        </p:spPr>
        <p:txBody>
          <a:bodyPr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0750" cy="2660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5316540" y="6741319"/>
            <a:ext cx="4065587" cy="354806"/>
          </a:xfrm>
          <a:prstGeom prst="rect">
            <a:avLst/>
          </a:prstGeom>
          <a:noFill/>
          <a:ln>
            <a:noFill/>
          </a:ln>
        </p:spPr>
        <p:txBody>
          <a:bodyPr lIns="94132" tIns="47053" rIns="94132" bIns="47053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" sz="1300">
                <a:latin typeface="Garamond"/>
                <a:ea typeface="Garamond"/>
                <a:cs typeface="Garamond"/>
                <a:sym typeface="Garamond"/>
              </a:rPr>
              <a:t>*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250952" y="3370660"/>
            <a:ext cx="6880224" cy="3193256"/>
          </a:xfrm>
          <a:prstGeom prst="rect">
            <a:avLst/>
          </a:prstGeom>
          <a:noFill/>
          <a:ln>
            <a:noFill/>
          </a:ln>
        </p:spPr>
        <p:txBody>
          <a:bodyPr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0750" cy="2660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250952" y="3370660"/>
            <a:ext cx="6880224" cy="3193256"/>
          </a:xfrm>
          <a:prstGeom prst="rect">
            <a:avLst/>
          </a:prstGeom>
          <a:noFill/>
          <a:ln>
            <a:noFill/>
          </a:ln>
        </p:spPr>
        <p:txBody>
          <a:bodyPr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0750" cy="2660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1250952" y="3370660"/>
            <a:ext cx="6880224" cy="3193256"/>
          </a:xfrm>
          <a:prstGeom prst="rect">
            <a:avLst/>
          </a:prstGeom>
          <a:noFill/>
          <a:ln>
            <a:noFill/>
          </a:ln>
        </p:spPr>
        <p:txBody>
          <a:bodyPr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0750" cy="2660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1250952" y="3370660"/>
            <a:ext cx="6880224" cy="3193256"/>
          </a:xfrm>
          <a:prstGeom prst="rect">
            <a:avLst/>
          </a:prstGeom>
          <a:noFill/>
          <a:ln>
            <a:noFill/>
          </a:ln>
        </p:spPr>
        <p:txBody>
          <a:bodyPr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0750" cy="2660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5314366" y="6740086"/>
            <a:ext cx="4065587" cy="354806"/>
          </a:xfrm>
          <a:prstGeom prst="rect">
            <a:avLst/>
          </a:prstGeom>
          <a:noFill/>
          <a:ln>
            <a:noFill/>
          </a:ln>
        </p:spPr>
        <p:txBody>
          <a:bodyPr lIns="94132" tIns="47053" rIns="94132" bIns="47053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</a:pPr>
            <a:r>
              <a:rPr lang="en" sz="1300">
                <a:latin typeface="Garamond"/>
                <a:ea typeface="Garamond"/>
                <a:cs typeface="Garamond"/>
                <a:sym typeface="Garamond"/>
              </a:rPr>
              <a:t>*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38215" y="3370660"/>
            <a:ext cx="7505699" cy="3193256"/>
          </a:xfrm>
          <a:prstGeom prst="rect">
            <a:avLst/>
          </a:prstGeom>
          <a:noFill/>
          <a:ln>
            <a:noFill/>
          </a:ln>
        </p:spPr>
        <p:txBody>
          <a:bodyPr lIns="94132" tIns="94132" rIns="94132" bIns="9413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2325688" y="533400"/>
            <a:ext cx="4730750" cy="2660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764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-3832" y="12039"/>
            <a:ext cx="10925833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14659" y="660"/>
            <a:ext cx="10500940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846666" y="-661"/>
            <a:ext cx="2167466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10800000" flipH="1">
            <a:off x="-524933" y="131"/>
            <a:ext cx="1403434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209800" y="285750"/>
            <a:ext cx="69341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000"/>
            </a:lvl3pPr>
            <a:lvl4pPr lvl="3">
              <a:spcBef>
                <a:spcPts val="0"/>
              </a:spcBef>
              <a:defRPr sz="1800"/>
            </a:lvl4pPr>
            <a:lvl5pPr lvl="4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000"/>
            </a:lvl3pPr>
            <a:lvl4pPr lvl="3">
              <a:spcBef>
                <a:spcPts val="0"/>
              </a:spcBef>
              <a:defRPr sz="1800"/>
            </a:lvl4pPr>
            <a:lvl5pPr lvl="4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Shape 35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36" name="Shape 36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6479" y="205221"/>
            <a:ext cx="8218079" cy="853289"/>
          </a:xfrm>
          <a:prstGeom prst="rect">
            <a:avLst/>
          </a:prstGeom>
          <a:noFill/>
          <a:ln>
            <a:noFill/>
          </a:ln>
        </p:spPr>
        <p:txBody>
          <a:bodyPr lIns="76025" tIns="76025" rIns="76025" bIns="76025" anchor="ctr" anchorCtr="0"/>
          <a:lstStyle>
            <a:lvl1pPr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1pPr>
            <a:lvl2pPr lvl="1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2pPr>
            <a:lvl3pPr lvl="2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3pPr>
            <a:lvl4pPr lvl="3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4pPr>
            <a:lvl5pPr lvl="4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5pPr>
            <a:lvl6pPr marL="381000" lvl="5" algn="l" rtl="0">
              <a:spcBef>
                <a:spcPts val="0"/>
              </a:spcBef>
              <a:spcAft>
                <a:spcPts val="0"/>
              </a:spcAft>
              <a:buSzPct val="100000"/>
              <a:defRPr sz="1200"/>
            </a:lvl6pPr>
            <a:lvl7pPr marL="762000" lvl="6" algn="l" rtl="0">
              <a:spcBef>
                <a:spcPts val="0"/>
              </a:spcBef>
              <a:spcAft>
                <a:spcPts val="0"/>
              </a:spcAft>
              <a:buSzPct val="100000"/>
              <a:defRPr sz="1200"/>
            </a:lvl7pPr>
            <a:lvl8pPr marL="1143000" lvl="7" algn="l" rtl="0">
              <a:spcBef>
                <a:spcPts val="0"/>
              </a:spcBef>
              <a:spcAft>
                <a:spcPts val="0"/>
              </a:spcAft>
              <a:buSzPct val="100000"/>
              <a:defRPr sz="1200"/>
            </a:lvl8pPr>
            <a:lvl9pPr marL="1524000" lvl="8" algn="l" rtl="0">
              <a:spcBef>
                <a:spcPts val="0"/>
              </a:spcBef>
              <a:spcAft>
                <a:spcPts val="0"/>
              </a:spcAft>
              <a:buSzPct val="100000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6479" y="1203246"/>
            <a:ext cx="8218079" cy="3393716"/>
          </a:xfrm>
          <a:prstGeom prst="rect">
            <a:avLst/>
          </a:prstGeom>
          <a:noFill/>
          <a:ln>
            <a:noFill/>
          </a:ln>
        </p:spPr>
        <p:txBody>
          <a:bodyPr lIns="76025" tIns="76025" rIns="76025" bIns="76025" anchor="t" anchorCtr="0"/>
          <a:lstStyle>
            <a:lvl1pPr marL="355600" lvl="0" indent="-190500" algn="l" rtl="0">
              <a:lnSpc>
                <a:spcPct val="7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1pPr>
            <a:lvl2pPr marL="711200" lvl="1" indent="-139700" algn="l" rtl="0">
              <a:lnSpc>
                <a:spcPct val="75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/>
              <a:buChar char="−"/>
              <a:defRPr sz="1200"/>
            </a:lvl2pPr>
            <a:lvl3pPr marL="1066800" lvl="2" indent="-127000" algn="l" rtl="0">
              <a:lnSpc>
                <a:spcPct val="75000"/>
              </a:lnSpc>
              <a:spcBef>
                <a:spcPts val="0"/>
              </a:spcBef>
              <a:spcAft>
                <a:spcPts val="7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3pPr>
            <a:lvl4pPr marL="1422400" lvl="3" indent="-88900" algn="l" rtl="0">
              <a:lnSpc>
                <a:spcPct val="7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Arial"/>
              <a:buChar char="−"/>
              <a:defRPr sz="1200"/>
            </a:lvl4pPr>
            <a:lvl5pPr marL="1790700" lvl="4" indent="-139700" algn="l" rtl="0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5pPr>
            <a:lvl6pPr marL="2171700" lvl="5" indent="-139700" algn="l" rtl="0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6pPr>
            <a:lvl7pPr marL="2552700" lvl="6" indent="-139700" algn="l" rtl="0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7pPr>
            <a:lvl8pPr marL="2921000" lvl="7" indent="-127000" algn="l" rtl="0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8pPr>
            <a:lvl9pPr marL="3302000" lvl="8" indent="-127000" algn="l" rtl="0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6480" y="205221"/>
            <a:ext cx="8228159" cy="857610"/>
          </a:xfrm>
          <a:prstGeom prst="rect">
            <a:avLst/>
          </a:prstGeom>
          <a:noFill/>
          <a:ln>
            <a:noFill/>
          </a:ln>
        </p:spPr>
        <p:txBody>
          <a:bodyPr lIns="76025" tIns="76025" rIns="76025" bIns="76025" anchor="ctr" anchorCtr="0"/>
          <a:lstStyle>
            <a:lvl1pPr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5pPr>
            <a:lvl6pPr marL="1282700" lvl="5" indent="-1905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6pPr>
            <a:lvl7pPr marL="1663700" lvl="6" indent="-1905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7pPr>
            <a:lvl8pPr marL="2032000" lvl="7" indent="-1778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8pPr>
            <a:lvl9pPr marL="2413000" lvl="8" indent="-1778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clipArt" idx="2"/>
          </p:nvPr>
        </p:nvSpPr>
        <p:spPr>
          <a:xfrm>
            <a:off x="457200" y="1200150"/>
            <a:ext cx="4038599" cy="3398099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648200" y="1200150"/>
            <a:ext cx="4038599" cy="3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63576" algn="l" rtl="0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marL="640080" lvl="1" indent="-178308" algn="l" rtl="0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marL="914400" lvl="2" indent="-132080" algn="l" rtl="0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marL="1124712" lvl="3" indent="-148844" algn="l" rtl="0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marL="1325880" lvl="4" indent="-156464" algn="l" rtl="0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marL="1517904" lvl="5" indent="-167639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marL="1719072" lvl="6" indent="-165608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marL="1920240" lvl="7" indent="-163575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marL="2121408" lvl="8" indent="-161543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63576" algn="l" rtl="0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marL="640080" lvl="1" indent="-178308" algn="l" rtl="0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marL="914400" lvl="2" indent="-132080" algn="l" rtl="0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marL="1124712" lvl="3" indent="-148844" algn="l" rtl="0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marL="1325880" lvl="4" indent="-156464" algn="l" rtl="0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marL="1517904" lvl="5" indent="-167639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marL="1719072" lvl="6" indent="-165608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marL="1920240" lvl="7" indent="-163575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marL="2121408" lvl="8" indent="-161543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clipArt" idx="2"/>
          </p:nvPr>
        </p:nvSpPr>
        <p:spPr>
          <a:xfrm>
            <a:off x="4648200" y="1200150"/>
            <a:ext cx="4038599" cy="33980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wave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buChar char="○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buChar char="■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○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■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○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■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Soil Tests &amp; Profiles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 descr="03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000" y="854862"/>
            <a:ext cx="7531200" cy="41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533400" y="-2381"/>
            <a:ext cx="8610599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b="0" i="0" u="none" strike="noStrike" cap="none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SOIL: Horizons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189018" y="188850"/>
            <a:ext cx="4207082" cy="48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3600" i="0" u="none" strike="noStrike" cap="none" dirty="0">
                <a:solidFill>
                  <a:srgbClr val="003171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Soil Horizons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359727" y="1432176"/>
            <a:ext cx="5784273" cy="337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3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O horizon:  leaf litter</a:t>
            </a:r>
          </a:p>
          <a:p>
            <a:pPr marL="342900" marR="0" lvl="0" indent="-2794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3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A horizon:  top soil</a:t>
            </a:r>
          </a:p>
          <a:p>
            <a:pPr marL="342900" marR="0" lvl="0" indent="-2794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3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E horizon:  eluviation zone</a:t>
            </a:r>
          </a:p>
          <a:p>
            <a:pPr marL="342900" marR="0" lvl="0" indent="-2794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3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B horizon:  subsoil</a:t>
            </a:r>
          </a:p>
          <a:p>
            <a:pPr marL="342900" marR="0" lvl="0" indent="-2794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3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C horizon:  parent material</a:t>
            </a:r>
          </a:p>
          <a:p>
            <a:pPr marL="342900" marR="0" lvl="0" indent="-2794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3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Bedrock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1" y="994175"/>
            <a:ext cx="3429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 descr="0324a"/>
          <p:cNvPicPr preferRelativeResize="0"/>
          <p:nvPr/>
        </p:nvPicPr>
        <p:blipFill rotWithShape="1">
          <a:blip r:embed="rId3">
            <a:alphaModFix/>
          </a:blip>
          <a:srcRect t="5390"/>
          <a:stretch/>
        </p:blipFill>
        <p:spPr>
          <a:xfrm>
            <a:off x="223839" y="69056"/>
            <a:ext cx="5533494" cy="469485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6434666" y="96981"/>
            <a:ext cx="2404533" cy="46669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i="0" u="none" strike="noStrike" cap="none" dirty="0">
                <a:solidFill>
                  <a:schemeClr val="accent1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Soil Profiles of the Principal Terrestrial Soil Types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 descr="0324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0"/>
            <a:ext cx="4190999" cy="46862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7662861" y="4922043"/>
            <a:ext cx="1481137" cy="221456"/>
          </a:xfrm>
          <a:prstGeom prst="rect">
            <a:avLst/>
          </a:prstGeom>
          <a:noFill/>
          <a:ln>
            <a:noFill/>
          </a:ln>
        </p:spPr>
        <p:txBody>
          <a:bodyPr lIns="82050" tIns="41025" rIns="82050" bIns="410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Fig. 3-24a, p. 69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7200849" y="2296649"/>
            <a:ext cx="1219199" cy="89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1"/>
                </a:solidFill>
                <a:latin typeface="Museo For Dell" panose="02000000000000000000" pitchFamily="2" charset="0"/>
                <a:sym typeface="Arial"/>
              </a:rPr>
              <a:t>Alkaline,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1"/>
                </a:solidFill>
                <a:latin typeface="Museo For Dell" panose="02000000000000000000" pitchFamily="2" charset="0"/>
                <a:sym typeface="Arial"/>
              </a:rPr>
              <a:t>dark,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1"/>
                </a:solidFill>
                <a:latin typeface="Museo For Dell" panose="02000000000000000000" pitchFamily="2" charset="0"/>
                <a:sym typeface="Arial"/>
              </a:rPr>
              <a:t>and rich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1"/>
                </a:solidFill>
                <a:latin typeface="Museo For Dell" panose="02000000000000000000" pitchFamily="2" charset="0"/>
                <a:sym typeface="Arial"/>
              </a:rPr>
              <a:t>in humus</a:t>
            </a:r>
          </a:p>
        </p:txBody>
      </p:sp>
      <p:cxnSp>
        <p:nvCxnSpPr>
          <p:cNvPr id="165" name="Shape 165"/>
          <p:cNvCxnSpPr/>
          <p:nvPr/>
        </p:nvCxnSpPr>
        <p:spPr>
          <a:xfrm rot="10800000">
            <a:off x="2438400" y="2743200"/>
            <a:ext cx="685799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166" name="Shape 166"/>
          <p:cNvCxnSpPr/>
          <p:nvPr/>
        </p:nvCxnSpPr>
        <p:spPr>
          <a:xfrm>
            <a:off x="2057400" y="2571750"/>
            <a:ext cx="381000" cy="171449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167" name="Shape 167"/>
          <p:cNvCxnSpPr/>
          <p:nvPr/>
        </p:nvCxnSpPr>
        <p:spPr>
          <a:xfrm>
            <a:off x="6239650" y="2657350"/>
            <a:ext cx="961199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168" name="Shape 168"/>
          <p:cNvSpPr txBox="1"/>
          <p:nvPr/>
        </p:nvSpPr>
        <p:spPr>
          <a:xfrm>
            <a:off x="710725" y="1957950"/>
            <a:ext cx="2209799" cy="48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1"/>
                </a:solidFill>
                <a:latin typeface="Museo For Dell" panose="02000000000000000000" pitchFamily="2" charset="0"/>
                <a:sym typeface="Arial"/>
              </a:rPr>
              <a:t>Weak humus- mineral mixture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 descr="0324b copy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57150"/>
            <a:ext cx="3568699" cy="50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7653336" y="4922043"/>
            <a:ext cx="1490661" cy="221456"/>
          </a:xfrm>
          <a:prstGeom prst="rect">
            <a:avLst/>
          </a:prstGeom>
          <a:noFill/>
          <a:ln>
            <a:noFill/>
          </a:ln>
        </p:spPr>
        <p:txBody>
          <a:bodyPr lIns="82050" tIns="41025" rIns="82050" bIns="410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Fig. 3-24b, p. 69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4475018" y="297873"/>
            <a:ext cx="3967731" cy="8329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1" i="0" u="none" strike="noStrike" cap="none" dirty="0">
                <a:solidFill>
                  <a:schemeClr val="dk1"/>
                </a:solidFill>
                <a:latin typeface="Museo For Dell" panose="02000000000000000000" pitchFamily="2" charset="0"/>
                <a:sym typeface="Arial"/>
              </a:rPr>
              <a:t>Tropical Rain Forest Soil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1"/>
                </a:solidFill>
                <a:latin typeface="Museo For Dell" panose="02000000000000000000" pitchFamily="2" charset="0"/>
                <a:sym typeface="Arial"/>
              </a:rPr>
              <a:t>(humid, tropical climate)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4191000" y="2571750"/>
            <a:ext cx="1676399" cy="6869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1"/>
                </a:solidFill>
                <a:latin typeface="Museo For Dell" panose="02000000000000000000" pitchFamily="2" charset="0"/>
                <a:sym typeface="Arial"/>
              </a:rPr>
              <a:t>Acidic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1"/>
                </a:solidFill>
                <a:latin typeface="Museo For Dell" panose="02000000000000000000" pitchFamily="2" charset="0"/>
                <a:sym typeface="Arial"/>
              </a:rPr>
              <a:t>light-colored humus</a:t>
            </a:r>
          </a:p>
        </p:txBody>
      </p:sp>
      <p:cxnSp>
        <p:nvCxnSpPr>
          <p:cNvPr id="179" name="Shape 179"/>
          <p:cNvCxnSpPr/>
          <p:nvPr/>
        </p:nvCxnSpPr>
        <p:spPr>
          <a:xfrm>
            <a:off x="3886200" y="2857500"/>
            <a:ext cx="304799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 descr="0324b copy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0"/>
            <a:ext cx="40481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7653336" y="4922043"/>
            <a:ext cx="1490661" cy="221456"/>
          </a:xfrm>
          <a:prstGeom prst="rect">
            <a:avLst/>
          </a:prstGeom>
          <a:noFill/>
          <a:ln>
            <a:noFill/>
          </a:ln>
        </p:spPr>
        <p:txBody>
          <a:bodyPr lIns="82050" tIns="41025" rIns="82050" bIns="410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Fig. 3-24b, p. 69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4294759" y="57157"/>
            <a:ext cx="4973781" cy="4810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b="1" i="0" u="none" strike="noStrike" cap="none" dirty="0" smtClean="0">
                <a:solidFill>
                  <a:schemeClr val="dk1"/>
                </a:solidFill>
                <a:latin typeface="Museo For Dell" panose="02000000000000000000" pitchFamily="2" charset="0"/>
                <a:sym typeface="Arial"/>
              </a:rPr>
              <a:t>___________________</a:t>
            </a:r>
            <a:endParaRPr lang="en" sz="3200" b="1" i="0" u="none" strike="noStrike" cap="none" dirty="0">
              <a:solidFill>
                <a:schemeClr val="dk1"/>
              </a:solidFill>
              <a:latin typeface="Museo For Dell" panose="02000000000000000000" pitchFamily="2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1"/>
                </a:solidFill>
                <a:latin typeface="Museo For Dell" panose="02000000000000000000" pitchFamily="2" charset="0"/>
                <a:sym typeface="Arial"/>
              </a:rPr>
              <a:t>(humid, mild climate)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5372100" y="2321725"/>
            <a:ext cx="2819100" cy="48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Forest litter leaf mold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</a:rPr>
              <a:t>Thick O-Horizon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5448300" y="3074250"/>
            <a:ext cx="2247900" cy="48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Humus-mineral mixture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</a:rPr>
              <a:t>A-Horizon</a:t>
            </a:r>
          </a:p>
        </p:txBody>
      </p:sp>
      <p:cxnSp>
        <p:nvCxnSpPr>
          <p:cNvPr id="190" name="Shape 190"/>
          <p:cNvCxnSpPr/>
          <p:nvPr/>
        </p:nvCxnSpPr>
        <p:spPr>
          <a:xfrm>
            <a:off x="4838700" y="3086100"/>
            <a:ext cx="381000" cy="22860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191" name="Shape 191"/>
          <p:cNvCxnSpPr/>
          <p:nvPr/>
        </p:nvCxnSpPr>
        <p:spPr>
          <a:xfrm>
            <a:off x="5219700" y="3314700"/>
            <a:ext cx="228600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192" name="Shape 192"/>
          <p:cNvCxnSpPr/>
          <p:nvPr/>
        </p:nvCxnSpPr>
        <p:spPr>
          <a:xfrm rot="10800000" flipH="1">
            <a:off x="4914900" y="2400299"/>
            <a:ext cx="304799" cy="22860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193" name="Shape 193"/>
          <p:cNvCxnSpPr/>
          <p:nvPr/>
        </p:nvCxnSpPr>
        <p:spPr>
          <a:xfrm>
            <a:off x="5207000" y="2403871"/>
            <a:ext cx="152399" cy="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 descr="0324b cop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114300"/>
            <a:ext cx="3994150" cy="50291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7653336" y="4922043"/>
            <a:ext cx="1490661" cy="221456"/>
          </a:xfrm>
          <a:prstGeom prst="rect">
            <a:avLst/>
          </a:prstGeom>
          <a:noFill/>
          <a:ln>
            <a:noFill/>
          </a:ln>
        </p:spPr>
        <p:txBody>
          <a:bodyPr lIns="82050" tIns="41025" rIns="82050" bIns="410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Fig. 3-24b, p. 69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4746554" y="203926"/>
            <a:ext cx="4440379" cy="1564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i="0" u="none" strike="noStrike" cap="none" dirty="0" smtClean="0">
                <a:solidFill>
                  <a:schemeClr val="dk1"/>
                </a:solidFill>
                <a:latin typeface="Museo For Dell" panose="02000000000000000000" pitchFamily="2" charset="0"/>
                <a:sym typeface="Arial"/>
              </a:rPr>
              <a:t>_____________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smtClean="0">
                <a:solidFill>
                  <a:schemeClr val="dk1"/>
                </a:solidFill>
                <a:latin typeface="Museo For Dell" panose="02000000000000000000" pitchFamily="2" charset="0"/>
              </a:rPr>
              <a:t>_______</a:t>
            </a:r>
            <a:endParaRPr lang="en" sz="3600" b="1" i="0" u="none" strike="noStrike" cap="none" dirty="0">
              <a:solidFill>
                <a:schemeClr val="dk1"/>
              </a:solidFill>
              <a:latin typeface="Museo For Dell" panose="02000000000000000000" pitchFamily="2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1"/>
                </a:solidFill>
                <a:latin typeface="Museo For Dell" panose="02000000000000000000" pitchFamily="2" charset="0"/>
                <a:sym typeface="Arial"/>
              </a:rPr>
              <a:t>(humid, cold climate)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5676899" y="2824425"/>
            <a:ext cx="3099955" cy="3829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dirty="0">
                <a:solidFill>
                  <a:schemeClr val="dk1"/>
                </a:solidFill>
                <a:latin typeface="Museo For Dell" panose="02000000000000000000" pitchFamily="2" charset="0"/>
                <a:sym typeface="Arial"/>
              </a:rPr>
              <a:t>Light-colored </a:t>
            </a:r>
            <a:r>
              <a:rPr lang="en" sz="1800" b="1" i="0" u="none" strike="noStrike" cap="none" dirty="0" smtClean="0">
                <a:solidFill>
                  <a:schemeClr val="dk1"/>
                </a:solidFill>
                <a:latin typeface="Museo For Dell" panose="02000000000000000000" pitchFamily="2" charset="0"/>
                <a:sym typeface="Arial"/>
              </a:rPr>
              <a:t>t</a:t>
            </a:r>
            <a:r>
              <a:rPr lang="en" sz="1800" b="1" dirty="0" smtClean="0">
                <a:solidFill>
                  <a:schemeClr val="dk1"/>
                </a:solidFill>
                <a:latin typeface="Museo For Dell" panose="02000000000000000000" pitchFamily="2" charset="0"/>
              </a:rPr>
              <a:t>opsoil</a:t>
            </a:r>
            <a:endParaRPr lang="en" sz="1800" b="1" dirty="0">
              <a:solidFill>
                <a:schemeClr val="dk1"/>
              </a:solidFill>
              <a:latin typeface="Museo For Dell" panose="02000000000000000000" pitchFamily="2" charset="0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5401700" y="2205150"/>
            <a:ext cx="2801399" cy="48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 dirty="0" smtClean="0">
                <a:solidFill>
                  <a:schemeClr val="dk1"/>
                </a:solidFill>
                <a:latin typeface="Museo For Dell" panose="02000000000000000000" pitchFamily="2" charset="0"/>
                <a:sym typeface="Arial"/>
              </a:rPr>
              <a:t>Acidic </a:t>
            </a:r>
            <a:r>
              <a:rPr lang="en" sz="1800" b="1" i="0" u="none" strike="noStrike" cap="none" dirty="0">
                <a:solidFill>
                  <a:schemeClr val="dk1"/>
                </a:solidFill>
                <a:latin typeface="Museo For Dell" panose="02000000000000000000" pitchFamily="2" charset="0"/>
                <a:sym typeface="Arial"/>
              </a:rPr>
              <a:t>litter and humus</a:t>
            </a:r>
          </a:p>
        </p:txBody>
      </p:sp>
      <p:cxnSp>
        <p:nvCxnSpPr>
          <p:cNvPr id="204" name="Shape 204"/>
          <p:cNvCxnSpPr>
            <a:endCxn id="202" idx="1"/>
          </p:cNvCxnSpPr>
          <p:nvPr/>
        </p:nvCxnSpPr>
        <p:spPr>
          <a:xfrm>
            <a:off x="4876800" y="2914575"/>
            <a:ext cx="800099" cy="101301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205" name="Shape 205"/>
          <p:cNvCxnSpPr>
            <a:endCxn id="203" idx="1"/>
          </p:cNvCxnSpPr>
          <p:nvPr/>
        </p:nvCxnSpPr>
        <p:spPr>
          <a:xfrm rot="10800000" flipH="1">
            <a:off x="4800500" y="2445600"/>
            <a:ext cx="601200" cy="240300"/>
          </a:xfrm>
          <a:prstGeom prst="straightConnector1">
            <a:avLst/>
          </a:prstGeom>
          <a:noFill/>
          <a:ln w="19050" cap="rnd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962050" y="213015"/>
            <a:ext cx="7024799" cy="598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i="0" u="none" strike="noStrike" cap="none" dirty="0">
                <a:solidFill>
                  <a:srgbClr val="003171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Soil </a:t>
            </a:r>
            <a:r>
              <a:rPr lang="en" sz="4000" dirty="0">
                <a:solidFill>
                  <a:srgbClr val="003171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Particles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804858" y="955964"/>
            <a:ext cx="4179816" cy="3372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3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Most soils have a combination of soil particles sizes  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3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Sand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3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Silt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3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Clay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93" y="1101436"/>
            <a:ext cx="4564479" cy="3027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1828800" y="764381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5" name="Shape 75" descr="Figur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86300"/>
            <a:ext cx="7239000" cy="47708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5105400" y="400050"/>
            <a:ext cx="4038599" cy="34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25000"/>
              <a:buFont typeface="Arial"/>
              <a:buNone/>
            </a:pPr>
            <a:r>
              <a:rPr lang="en" sz="2400" b="1" i="0" u="none" strike="noStrike" cap="non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Sand</a:t>
            </a:r>
            <a:r>
              <a:rPr lang="en" sz="2400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en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Silt</a:t>
            </a:r>
            <a:r>
              <a:rPr lang="en" sz="2400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+ Clay = </a:t>
            </a:r>
            <a:r>
              <a:rPr lang="en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5943600" y="857250"/>
            <a:ext cx="3200399" cy="87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Texture =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CLAY LOAM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685800" y="685800"/>
            <a:ext cx="2286000" cy="38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25000"/>
              <a:buFont typeface="Arial"/>
              <a:buNone/>
            </a:pPr>
            <a:r>
              <a:rPr lang="en" sz="2800" b="1" i="0" u="none" strike="noStrike" cap="non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34 % Sand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685800" y="1028700"/>
            <a:ext cx="2286000" cy="38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" sz="28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33 % Silt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685800" y="1371600"/>
            <a:ext cx="2286000" cy="38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25000"/>
              <a:buFont typeface="Arial"/>
              <a:buNone/>
            </a:pPr>
            <a:r>
              <a:rPr lang="en" sz="2800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33 % Clay</a:t>
            </a:r>
          </a:p>
        </p:txBody>
      </p:sp>
      <p:cxnSp>
        <p:nvCxnSpPr>
          <p:cNvPr id="81" name="Shape 81"/>
          <p:cNvCxnSpPr/>
          <p:nvPr/>
        </p:nvCxnSpPr>
        <p:spPr>
          <a:xfrm rot="10800000">
            <a:off x="4092983" y="3114675"/>
            <a:ext cx="1019434" cy="1343024"/>
          </a:xfrm>
          <a:prstGeom prst="straightConnector1">
            <a:avLst/>
          </a:prstGeom>
          <a:noFill/>
          <a:ln w="76200" cap="rnd" cmpd="sng">
            <a:solidFill>
              <a:srgbClr val="A50021"/>
            </a:solidFill>
            <a:prstDash val="solid"/>
            <a:miter lim="8000"/>
            <a:headEnd type="none" w="med" len="med"/>
            <a:tailEnd type="triangle" w="lg" len="lg"/>
          </a:ln>
        </p:spPr>
      </p:cxnSp>
      <p:cxnSp>
        <p:nvCxnSpPr>
          <p:cNvPr id="82" name="Shape 82"/>
          <p:cNvCxnSpPr/>
          <p:nvPr/>
        </p:nvCxnSpPr>
        <p:spPr>
          <a:xfrm>
            <a:off x="1981298" y="3114675"/>
            <a:ext cx="2257318" cy="0"/>
          </a:xfrm>
          <a:prstGeom prst="straightConnector1">
            <a:avLst/>
          </a:prstGeom>
          <a:noFill/>
          <a:ln w="76200" cap="rnd" cmpd="sng">
            <a:solidFill>
              <a:srgbClr val="006600"/>
            </a:solidFill>
            <a:prstDash val="solid"/>
            <a:miter lim="8000"/>
            <a:headEnd type="none" w="med" len="med"/>
            <a:tailEnd type="triangle" w="lg" len="lg"/>
          </a:ln>
        </p:spPr>
      </p:cxnSp>
      <p:sp>
        <p:nvSpPr>
          <p:cNvPr id="83" name="Shape 83"/>
          <p:cNvSpPr/>
          <p:nvPr/>
        </p:nvSpPr>
        <p:spPr>
          <a:xfrm>
            <a:off x="4020166" y="3060953"/>
            <a:ext cx="218450" cy="1611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84" name="Shape 84"/>
          <p:cNvCxnSpPr/>
          <p:nvPr/>
        </p:nvCxnSpPr>
        <p:spPr>
          <a:xfrm flipH="1">
            <a:off x="4092983" y="1771650"/>
            <a:ext cx="1165067" cy="1396746"/>
          </a:xfrm>
          <a:prstGeom prst="straightConnector1">
            <a:avLst/>
          </a:prstGeom>
          <a:noFill/>
          <a:ln w="76200" cap="rnd" cmpd="sng">
            <a:solidFill>
              <a:srgbClr val="0000FF"/>
            </a:solidFill>
            <a:prstDash val="solid"/>
            <a:miter lim="8000"/>
            <a:headEnd type="none" w="med" len="med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67145" y="685800"/>
            <a:ext cx="7938655" cy="628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i="0" u="none" strike="noStrike" cap="none" dirty="0">
                <a:solidFill>
                  <a:srgbClr val="003171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Properties Related to Texture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773612" y="1539477"/>
            <a:ext cx="4370399" cy="303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869950" marR="0" lvl="1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</a:pPr>
            <a:r>
              <a:rPr lang="en" sz="35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Porosity</a:t>
            </a:r>
          </a:p>
          <a:p>
            <a:pPr marL="869950" marR="0" lvl="1" indent="-5143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</a:pPr>
            <a:r>
              <a:rPr lang="en" sz="35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Permeability</a:t>
            </a:r>
          </a:p>
          <a:p>
            <a:pPr marL="869950" marR="0" lvl="1" indent="-5143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</a:pPr>
            <a:r>
              <a:rPr lang="en" sz="35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Infiltration</a:t>
            </a:r>
          </a:p>
          <a:p>
            <a:pPr marL="869950" marR="0" lvl="1" indent="-5143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</a:pPr>
            <a:r>
              <a:rPr lang="en" sz="35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Water holding Capacity</a:t>
            </a: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5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91" name="Shape 91" descr="crack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764" y="1707573"/>
            <a:ext cx="4495800" cy="2408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171450"/>
            <a:ext cx="8215199" cy="611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3200" b="0" i="0" u="none" strike="noStrike" cap="none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General Influence of Soil </a:t>
            </a:r>
            <a:r>
              <a:rPr lang="en" sz="3200" b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Particles</a:t>
            </a:r>
          </a:p>
        </p:txBody>
      </p:sp>
      <p:graphicFrame>
        <p:nvGraphicFramePr>
          <p:cNvPr id="97" name="Shape 97"/>
          <p:cNvGraphicFramePr/>
          <p:nvPr/>
        </p:nvGraphicFramePr>
        <p:xfrm>
          <a:off x="601662" y="1251346"/>
          <a:ext cx="8085100" cy="3588375"/>
        </p:xfrm>
        <a:graphic>
          <a:graphicData uri="http://schemas.openxmlformats.org/drawingml/2006/table">
            <a:tbl>
              <a:tblPr>
                <a:noFill/>
                <a:tableStyleId>{60F7EDB0-A571-47CC-BF7F-511E04765B31}</a:tableStyleId>
              </a:tblPr>
              <a:tblGrid>
                <a:gridCol w="314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7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Property/Behavior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Sand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Silt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Clay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Water holding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Med-high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Aeration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Good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Poor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OM decomposition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Fast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Slow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Water erosion pot.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Compact-ability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Sealing (ponds)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Poor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Poor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Good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Nutrient supplying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Poor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Med-high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Pollutant leaching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8" name="Shape 98"/>
          <p:cNvSpPr txBox="1"/>
          <p:nvPr/>
        </p:nvSpPr>
        <p:spPr>
          <a:xfrm>
            <a:off x="5410200" y="3543300"/>
            <a:ext cx="1447800" cy="27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3810000" y="4286250"/>
            <a:ext cx="1447800" cy="27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5410200" y="3143250"/>
            <a:ext cx="1447800" cy="27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3810000" y="3943350"/>
            <a:ext cx="1447800" cy="27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5410200" y="4286250"/>
            <a:ext cx="1447800" cy="27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 descr="03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257300"/>
            <a:ext cx="4508399" cy="321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990600" y="496400"/>
            <a:ext cx="7024799" cy="598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i="0" u="none" strike="noStrike" cap="none" dirty="0">
                <a:solidFill>
                  <a:schemeClr val="accent1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Soil Particles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84599" y="1333716"/>
            <a:ext cx="4543500" cy="2595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Soils vary in the size of the particles they contain, the amount of space between these particles, and how rapidly water flows through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288826" y="158849"/>
            <a:ext cx="7796348" cy="6932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3600" i="0" u="none" strike="noStrike" cap="none" dirty="0">
                <a:solidFill>
                  <a:srgbClr val="003171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Influences of Soil Properties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432724" y="1236100"/>
            <a:ext cx="4630799" cy="303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600" b="1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Organic Matter</a:t>
            </a:r>
            <a:r>
              <a:rPr lang="en" sz="26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 is derived from decomposing plant and animal remains </a:t>
            </a:r>
          </a:p>
          <a:p>
            <a:pPr marL="342900" marR="0" lvl="0" indent="-279400" algn="l" rtl="0">
              <a:lnSpc>
                <a:spcPct val="75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600" b="1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Humus </a:t>
            </a:r>
            <a:r>
              <a:rPr lang="en" sz="26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is the dark, moist layer found on the top of a soil profile</a:t>
            </a:r>
            <a:r>
              <a:rPr lang="en" sz="2600" dirty="0"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 </a:t>
            </a:r>
            <a:r>
              <a:rPr lang="en" sz="26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made up of dead and decaying matter. </a:t>
            </a:r>
          </a:p>
        </p:txBody>
      </p:sp>
      <p:pic>
        <p:nvPicPr>
          <p:cNvPr id="117" name="Shape 117" descr="rich top so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7072" y="3538682"/>
            <a:ext cx="3028872" cy="1310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900545"/>
            <a:ext cx="4688898" cy="3948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80200" y="233950"/>
            <a:ext cx="7024799" cy="48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3600" i="0" u="none" strike="noStrike" cap="none" dirty="0">
                <a:solidFill>
                  <a:srgbClr val="003171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Influences of Soil Properties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5742708" y="1005121"/>
            <a:ext cx="3500641" cy="38439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1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Parent Material</a:t>
            </a: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:</a:t>
            </a:r>
          </a:p>
          <a:p>
            <a:pPr marL="639762" marR="0" lvl="1" indent="-28416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Rock or original source of soil particles </a:t>
            </a:r>
          </a:p>
          <a:p>
            <a:pPr marL="639762" marR="0" lvl="1" indent="-28416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Usually a combination of weathered parent materials and organic matter make a soil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6" y="917722"/>
            <a:ext cx="5765189" cy="3613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6479" y="205221"/>
            <a:ext cx="8218199" cy="85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i="0" u="none" strike="noStrike" cap="none" dirty="0">
                <a:solidFill>
                  <a:srgbClr val="003171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Sources of Parent Material</a:t>
            </a:r>
            <a:r>
              <a:rPr lang="en" sz="4000" i="0" u="none" strike="noStrike" cap="none" dirty="0">
                <a:solidFill>
                  <a:schemeClr val="accent1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 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724400" y="1396785"/>
            <a:ext cx="4724400" cy="35502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Weathering or erosive actions: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heating/cooling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freezing/thawing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glaciers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water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wind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chemistry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plants &amp; animals</a:t>
            </a:r>
          </a:p>
        </p:txBody>
      </p:sp>
      <p:pic>
        <p:nvPicPr>
          <p:cNvPr id="131" name="Shape 131" descr="water ero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5950"/>
            <a:ext cx="4724400" cy="257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337</Words>
  <Application>Microsoft Office PowerPoint</Application>
  <PresentationFormat>On-screen Show (16:9)</PresentationFormat>
  <Paragraphs>113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Trebuchet MS</vt:lpstr>
      <vt:lpstr>Arial</vt:lpstr>
      <vt:lpstr>Museo For Dell</vt:lpstr>
      <vt:lpstr>Garamond</vt:lpstr>
      <vt:lpstr>Questrial</vt:lpstr>
      <vt:lpstr>Wave</vt:lpstr>
      <vt:lpstr>Soil Tests &amp; Profiles</vt:lpstr>
      <vt:lpstr>Soil Particles</vt:lpstr>
      <vt:lpstr>PowerPoint Presentation</vt:lpstr>
      <vt:lpstr>Properties Related to Texture</vt:lpstr>
      <vt:lpstr>General Influence of Soil Particles</vt:lpstr>
      <vt:lpstr>Soil Particles</vt:lpstr>
      <vt:lpstr>Influences of Soil Properties</vt:lpstr>
      <vt:lpstr>Influences of Soil Properties</vt:lpstr>
      <vt:lpstr>Sources of Parent Material </vt:lpstr>
      <vt:lpstr>SOIL: Horizons</vt:lpstr>
      <vt:lpstr>Soil Horizons</vt:lpstr>
      <vt:lpstr>Soil Profiles of the Principal Terrestrial Soil Types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COLLIER, RANDI</dc:creator>
  <cp:lastModifiedBy>COLLIER, RANDI</cp:lastModifiedBy>
  <cp:revision>9</cp:revision>
  <cp:lastPrinted>2018-09-11T20:20:46Z</cp:lastPrinted>
  <dcterms:modified xsi:type="dcterms:W3CDTF">2018-09-11T20:20:49Z</dcterms:modified>
</cp:coreProperties>
</file>