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9382125" cy="7096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5588" cy="356039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4366" y="0"/>
            <a:ext cx="4065588" cy="356039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r">
              <a:defRPr sz="1200"/>
            </a:lvl1pPr>
          </a:lstStyle>
          <a:p>
            <a:fld id="{C38E89B4-ECEE-4AF6-9B6D-2A88B746DB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0087"/>
            <a:ext cx="4065588" cy="356038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4366" y="6740087"/>
            <a:ext cx="4065588" cy="356038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r">
              <a:defRPr sz="1200"/>
            </a:lvl1pPr>
          </a:lstStyle>
          <a:p>
            <a:fld id="{EE02203A-5AB6-4E97-BD4E-7F5F31AA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5588" cy="356039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4366" y="0"/>
            <a:ext cx="4065588" cy="356039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r">
              <a:defRPr sz="1200"/>
            </a:lvl1pPr>
          </a:lstStyle>
          <a:p>
            <a:fld id="{BF34A913-596B-402C-97B1-0851067F327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4500" cy="239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56" tIns="47078" rIns="94156" bIns="470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213" y="3415010"/>
            <a:ext cx="7505700" cy="2794100"/>
          </a:xfrm>
          <a:prstGeom prst="rect">
            <a:avLst/>
          </a:prstGeom>
        </p:spPr>
        <p:txBody>
          <a:bodyPr vert="horz" lIns="94156" tIns="47078" rIns="94156" bIns="4707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0087"/>
            <a:ext cx="4065588" cy="356038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4366" y="6740087"/>
            <a:ext cx="4065588" cy="356038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r">
              <a:defRPr sz="1200"/>
            </a:lvl1pPr>
          </a:lstStyle>
          <a:p>
            <a:fld id="{93601B2F-4958-418C-9981-9849D072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9614" indent="-311260"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46739" indent="-248328"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746795" indent="-248328"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245151" indent="-248328"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735001" indent="-24832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224853" indent="-24832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714704" indent="-24832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204553" indent="-24832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8828187-DABC-425F-952C-E883B4B17373}" type="slidenum">
              <a:rPr lang="en-US" altLang="en-US" sz="1200" ker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US" sz="1200" ker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3175" y="565150"/>
            <a:ext cx="4959350" cy="27908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89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574" y="4628947"/>
            <a:ext cx="5928108" cy="4384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4469" indent="-304659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3685" indent="-24406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3495" indent="-24406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3307" indent="-24406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8068" indent="-244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72828" indent="-244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589" indent="-244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42350" indent="-244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18A22-C177-40A4-A121-92E47B3199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1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574" y="4628947"/>
            <a:ext cx="5928108" cy="4384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0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3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8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976D-EE2F-4F82-8901-53124651744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411B-8EB0-4DBC-85C9-142AF4A3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11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355795"/>
            <a:ext cx="10059692" cy="4502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180975"/>
            <a:ext cx="8685212" cy="509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>
                <a:latin typeface="HP Simplified" panose="020B0606020204020204" pitchFamily="34" charset="0"/>
              </a:rPr>
              <a:t>Island biogeography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5009"/>
            <a:ext cx="8788400" cy="1244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latin typeface="HP Simplified" panose="020B0606020204020204" pitchFamily="34" charset="0"/>
              </a:rPr>
              <a:t>Equilibrium theory of island biogeography</a:t>
            </a:r>
            <a:r>
              <a:rPr lang="en-US" altLang="en-US" dirty="0" smtClean="0">
                <a:latin typeface="HP Simplified" panose="020B0606020204020204" pitchFamily="34" charset="0"/>
              </a:rPr>
              <a:t> = explains how species come to be distributed among oceanic islands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2109609"/>
            <a:ext cx="85110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2400" kern="0" dirty="0"/>
              <a:t> </a:t>
            </a:r>
            <a:r>
              <a:rPr lang="en-US" altLang="en-US" sz="2400" kern="0" dirty="0">
                <a:latin typeface="HP Simplified" panose="020B0606020204020204" pitchFamily="34" charset="0"/>
              </a:rPr>
              <a:t>Fewer species colonize an island far from the mainland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2400" kern="0" dirty="0">
                <a:latin typeface="HP Simplified" panose="020B0606020204020204" pitchFamily="34" charset="0"/>
              </a:rPr>
              <a:t> Large islands have higher immigration rates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2400" kern="0" dirty="0">
                <a:latin typeface="HP Simplified" panose="020B0606020204020204" pitchFamily="34" charset="0"/>
              </a:rPr>
              <a:t> Large islands have lower extinction rates</a:t>
            </a:r>
          </a:p>
        </p:txBody>
      </p: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2133601" y="3736975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600" kern="0" dirty="0"/>
              <a:t>Ex: Galapagos Islands</a:t>
            </a:r>
          </a:p>
        </p:txBody>
      </p:sp>
    </p:spTree>
    <p:extLst>
      <p:ext uri="{BB962C8B-B14F-4D97-AF65-F5344CB8AC3E}">
        <p14:creationId xmlns:p14="http://schemas.microsoft.com/office/powerpoint/2010/main" val="712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792288" y="180976"/>
            <a:ext cx="8685212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Island Biogeography</a:t>
            </a:r>
          </a:p>
        </p:txBody>
      </p:sp>
      <p:pic>
        <p:nvPicPr>
          <p:cNvPr id="962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600200"/>
            <a:ext cx="477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514600"/>
            <a:ext cx="3827462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792288" y="180976"/>
            <a:ext cx="8685212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Island Biogeography</a:t>
            </a:r>
          </a:p>
        </p:txBody>
      </p:sp>
      <p:pic>
        <p:nvPicPr>
          <p:cNvPr id="972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4189" r="52148" b="5064"/>
          <a:stretch>
            <a:fillRect/>
          </a:stretch>
        </p:blipFill>
        <p:spPr bwMode="auto">
          <a:xfrm>
            <a:off x="2590800" y="990600"/>
            <a:ext cx="7010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2864"/>
            <a:ext cx="8229600" cy="600075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eaLnBrk="1" hangingPunct="1"/>
            <a:r>
              <a:rPr lang="en-US" altLang="en-US" dirty="0" smtClean="0">
                <a:latin typeface="HP Simplified" panose="020B0606020204020204" pitchFamily="34" charset="0"/>
              </a:rPr>
              <a:t>Biodiversity Hotspots</a:t>
            </a:r>
          </a:p>
        </p:txBody>
      </p:sp>
      <p:sp>
        <p:nvSpPr>
          <p:cNvPr id="12748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09600"/>
            <a:ext cx="8686800" cy="3124200"/>
          </a:xfrm>
        </p:spPr>
        <p:txBody>
          <a:bodyPr anchor="t">
            <a:normAutofit/>
          </a:bodyPr>
          <a:lstStyle/>
          <a:p>
            <a:pPr eaLnBrk="1" hangingPunct="1">
              <a:buClr>
                <a:srgbClr val="FFFFFF"/>
              </a:buClr>
              <a:defRPr/>
            </a:pPr>
            <a:r>
              <a:rPr lang="en-US" altLang="en-US" b="1" u="sng" dirty="0">
                <a:latin typeface="HP Simplified" panose="020B0606020204020204" pitchFamily="34" charset="0"/>
              </a:rPr>
              <a:t>biodiversity hotspots</a:t>
            </a:r>
            <a:r>
              <a:rPr lang="en-US" altLang="en-US" b="1" dirty="0">
                <a:latin typeface="HP Simplified" panose="020B0606020204020204" pitchFamily="34" charset="0"/>
              </a:rPr>
              <a:t>: most</a:t>
            </a:r>
            <a:r>
              <a:rPr lang="en-US" altLang="en-US" dirty="0">
                <a:latin typeface="HP Simplified" panose="020B0606020204020204" pitchFamily="34" charset="0"/>
              </a:rPr>
              <a:t> threatened areas of high species diversity (tropical rainforests, coastal areas, and islands)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altLang="en-US" dirty="0">
                <a:latin typeface="HP Simplified" panose="020B0606020204020204" pitchFamily="34" charset="0"/>
              </a:rPr>
              <a:t>Have high numbers of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6020204020204" pitchFamily="34" charset="0"/>
              </a:rPr>
              <a:t>endemic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altLang="en-US" dirty="0">
                <a:latin typeface="HP Simplified" panose="020B0606020204020204" pitchFamily="34" charset="0"/>
              </a:rPr>
              <a:t>species &amp; are threatened by humans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altLang="en-US" dirty="0">
                <a:latin typeface="HP Simplified" panose="020B0606020204020204" pitchFamily="34" charset="0"/>
              </a:rPr>
              <a:t>Most have lost at least 70 percent of their original natural vegetation</a:t>
            </a:r>
          </a:p>
        </p:txBody>
      </p:sp>
      <p:pic>
        <p:nvPicPr>
          <p:cNvPr id="98308" name="Picture 4" descr="11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10000"/>
            <a:ext cx="26654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6456" name="Picture 8" descr="10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2838"/>
            <a:ext cx="49530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05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471" y="1457325"/>
            <a:ext cx="10250543" cy="4230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HP Simplified" panose="020B0606020204020204" pitchFamily="34" charset="0"/>
                <a:cs typeface="Arial" panose="020B0604020202020204" pitchFamily="34" charset="0"/>
              </a:rPr>
              <a:t>The overall goal of the 1973 </a:t>
            </a:r>
            <a:r>
              <a:rPr lang="en-US" altLang="en-US" sz="3200" b="1" i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U.S. Endangered Species Act</a:t>
            </a:r>
            <a:r>
              <a:rPr lang="en-US" altLang="en-US" sz="3200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HP Simplified" panose="020B0606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200" b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ESA</a:t>
            </a:r>
            <a:r>
              <a:rPr lang="en-US" altLang="en-US" sz="3200" dirty="0">
                <a:latin typeface="HP Simplified" panose="020B0606020204020204" pitchFamily="34" charset="0"/>
                <a:cs typeface="Arial" panose="020B0604020202020204" pitchFamily="34" charset="0"/>
              </a:rPr>
              <a:t>) is to identify and protect endangered species in the U.S. and abroad.</a:t>
            </a:r>
          </a:p>
          <a:p>
            <a:pPr lvl="1" eaLnBrk="1" hangingPunct="1"/>
            <a:r>
              <a:rPr lang="en-US" altLang="en-US" sz="2800" dirty="0">
                <a:latin typeface="HP Simplified" panose="020B0606020204020204" pitchFamily="34" charset="0"/>
                <a:cs typeface="Arial" panose="020B0604020202020204" pitchFamily="34" charset="0"/>
              </a:rPr>
              <a:t>The ESA is meant to compliment the international CITES agreement</a:t>
            </a:r>
          </a:p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The U.S. Fish and Wildlife Service determines which species are listed as endangered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The endangered species list contains </a:t>
            </a:r>
            <a:r>
              <a:rPr lang="en-US" altLang="en-US" sz="2800" dirty="0" smtClean="0">
                <a:solidFill>
                  <a:srgbClr val="000000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600</a:t>
            </a:r>
            <a:r>
              <a:rPr lang="en-US" altLang="en-US" sz="2800" dirty="0">
                <a:solidFill>
                  <a:srgbClr val="000000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+ animals and 800+ plants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0" cy="1189038"/>
          </a:xfrm>
          <a:solidFill>
            <a:srgbClr val="64A03C"/>
          </a:solidFill>
        </p:spPr>
        <p:txBody>
          <a:bodyPr/>
          <a:lstStyle/>
          <a:p>
            <a:r>
              <a:rPr altLang="en-US" sz="4000" dirty="0">
                <a:latin typeface="HP Simplified" panose="020B0606020204020204" pitchFamily="34" charset="0"/>
                <a:cs typeface="Arial" panose="020B0604020202020204" pitchFamily="34" charset="0"/>
              </a:rPr>
              <a:t>Endangered Species Act (ESA)</a:t>
            </a:r>
          </a:p>
        </p:txBody>
      </p:sp>
      <p:pic>
        <p:nvPicPr>
          <p:cNvPr id="1003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13034" r="78249" b="43282"/>
          <a:stretch>
            <a:fillRect/>
          </a:stretch>
        </p:blipFill>
        <p:spPr bwMode="auto">
          <a:xfrm>
            <a:off x="10125802" y="4597400"/>
            <a:ext cx="1860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1371600"/>
            <a:ext cx="10156502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HP Simplified" panose="020B0606020204020204" pitchFamily="34" charset="0"/>
                <a:cs typeface="Arial" panose="020B0604020202020204" pitchFamily="34" charset="0"/>
              </a:rPr>
              <a:t>One of the world’s most far-reaching and controversial environmental laws:</a:t>
            </a:r>
          </a:p>
          <a:p>
            <a:pPr lvl="1" eaLnBrk="1" hangingPunct="1"/>
            <a:r>
              <a:rPr lang="en-US" altLang="en-US" sz="2800" dirty="0">
                <a:latin typeface="HP Simplified" panose="020B0606020204020204" pitchFamily="34" charset="0"/>
                <a:cs typeface="Arial" panose="020B0604020202020204" pitchFamily="34" charset="0"/>
              </a:rPr>
              <a:t>ESA makes it illegal for Americans to engage in commerce associated with, or hunt / kill / collect, endangered or threatened species.</a:t>
            </a:r>
          </a:p>
          <a:p>
            <a:pPr lvl="1" eaLnBrk="1" hangingPunct="1"/>
            <a:r>
              <a:rPr lang="en-US" altLang="en-US" sz="2800" dirty="0">
                <a:latin typeface="HP Simplified" panose="020B0606020204020204" pitchFamily="34" charset="0"/>
                <a:cs typeface="Arial" panose="020B0604020202020204" pitchFamily="34" charset="0"/>
              </a:rPr>
              <a:t>ESA forbids federal agencies (besides defense department) to carry out or even fund projects that would jeopardize an endangered species.</a:t>
            </a:r>
          </a:p>
          <a:p>
            <a:pPr lvl="1" eaLnBrk="1" hangingPunct="1"/>
            <a:r>
              <a:rPr lang="en-US" altLang="en-US" sz="2800" dirty="0">
                <a:latin typeface="HP Simplified" panose="020B0606020204020204" pitchFamily="34" charset="0"/>
                <a:cs typeface="Arial" panose="020B0604020202020204" pitchFamily="34" charset="0"/>
              </a:rPr>
              <a:t>ESA calls for the development of recovery plans to increase populations</a:t>
            </a:r>
          </a:p>
          <a:p>
            <a:pPr lvl="1" eaLnBrk="1" hangingPunct="1"/>
            <a:r>
              <a:rPr lang="en-US" altLang="en-US" sz="2800" dirty="0">
                <a:latin typeface="HP Simplified" panose="020B0606020204020204" pitchFamily="34" charset="0"/>
                <a:cs typeface="Arial" panose="020B0604020202020204" pitchFamily="34" charset="0"/>
              </a:rPr>
              <a:t>The act also authorizes the government to purchase habitat that is critical to the species.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0" cy="1189038"/>
          </a:xfrm>
          <a:solidFill>
            <a:srgbClr val="64A03C"/>
          </a:solidFill>
        </p:spPr>
        <p:txBody>
          <a:bodyPr/>
          <a:lstStyle/>
          <a:p>
            <a:r>
              <a:rPr altLang="en-US" sz="4000" dirty="0">
                <a:latin typeface="HP Simplified" panose="020B0606020204020204" pitchFamily="34" charset="0"/>
                <a:cs typeface="Arial" panose="020B0604020202020204" pitchFamily="34" charset="0"/>
              </a:rPr>
              <a:t>Endangered Species Act (ESA)</a:t>
            </a:r>
          </a:p>
        </p:txBody>
      </p:sp>
    </p:spTree>
    <p:extLst>
      <p:ext uri="{BB962C8B-B14F-4D97-AF65-F5344CB8AC3E}">
        <p14:creationId xmlns:p14="http://schemas.microsoft.com/office/powerpoint/2010/main" val="3422428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106680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dirty="0" smtClean="0">
                <a:latin typeface="HP Simplified" panose="020B0606020204020204" pitchFamily="34" charset="0"/>
                <a:cs typeface="Arial" panose="020B0604020202020204" pitchFamily="34" charset="0"/>
              </a:rPr>
              <a:t>Accomplishments</a:t>
            </a:r>
            <a:r>
              <a:rPr lang="en-US" altLang="en-US" dirty="0" smtClean="0">
                <a:latin typeface="HP Simplified" panose="020B0606020204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More than half of the species listed are stable or improving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99% of all listed species are still living</a:t>
            </a:r>
          </a:p>
          <a:p>
            <a:pPr lvl="1" eaLnBrk="1" hangingPunct="1"/>
            <a:endParaRPr lang="en-US" altLang="en-US" sz="800" dirty="0">
              <a:latin typeface="HP Simplified" panose="020B0606020204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u="sng" dirty="0" smtClean="0">
                <a:latin typeface="HP Simplified" panose="020B0606020204020204" pitchFamily="34" charset="0"/>
                <a:cs typeface="Arial" panose="020B0604020202020204" pitchFamily="34" charset="0"/>
              </a:rPr>
              <a:t>Challenges</a:t>
            </a:r>
            <a:r>
              <a:rPr lang="en-US" altLang="en-US" dirty="0" smtClean="0">
                <a:latin typeface="HP Simplified" panose="020B0606020204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Very small budget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Species are listed when faced with serious threat of extinction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It can take decades to bring a species’ populations up</a:t>
            </a:r>
          </a:p>
          <a:p>
            <a:pPr lvl="1" eaLnBrk="1" hangingPunct="1"/>
            <a:endParaRPr lang="en-US" altLang="en-US" sz="800" dirty="0">
              <a:latin typeface="HP Simplified" panose="020B0606020204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u="sng" dirty="0" smtClean="0">
                <a:latin typeface="HP Simplified" panose="020B0606020204020204" pitchFamily="34" charset="0"/>
                <a:cs typeface="Arial" panose="020B0604020202020204" pitchFamily="34" charset="0"/>
              </a:rPr>
              <a:t>Suggested changes to ESA</a:t>
            </a:r>
            <a:r>
              <a:rPr lang="en-US" altLang="en-US" dirty="0" smtClean="0">
                <a:latin typeface="HP Simplified" panose="020B0606020204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Increase the budget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Develop recovery plans more quickly</a:t>
            </a:r>
          </a:p>
          <a:p>
            <a:pPr lvl="1" eaLnBrk="1" hangingPunct="1"/>
            <a:r>
              <a:rPr lang="en-US" altLang="en-US" sz="2300" dirty="0">
                <a:latin typeface="HP Simplified" panose="020B0606020204020204" pitchFamily="34" charset="0"/>
                <a:cs typeface="Arial" panose="020B0604020202020204" pitchFamily="34" charset="0"/>
              </a:rPr>
              <a:t>Establish a core of the endangered organism’s survival habitat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0" cy="1189038"/>
          </a:xfrm>
          <a:solidFill>
            <a:srgbClr val="64A03C"/>
          </a:solidFill>
        </p:spPr>
        <p:txBody>
          <a:bodyPr/>
          <a:lstStyle/>
          <a:p>
            <a:r>
              <a:rPr altLang="en-US" sz="4000" dirty="0">
                <a:latin typeface="HP Simplified" panose="020B0606020204020204" pitchFamily="34" charset="0"/>
                <a:cs typeface="Arial" panose="020B0604020202020204" pitchFamily="34" charset="0"/>
              </a:rPr>
              <a:t>Endangered Species Act (ESA)</a:t>
            </a:r>
          </a:p>
        </p:txBody>
      </p:sp>
    </p:spTree>
    <p:extLst>
      <p:ext uri="{BB962C8B-B14F-4D97-AF65-F5344CB8AC3E}">
        <p14:creationId xmlns:p14="http://schemas.microsoft.com/office/powerpoint/2010/main" val="40504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980" y="1371600"/>
            <a:ext cx="10088321" cy="382033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HP Simplified" panose="020B0606020204020204" pitchFamily="34" charset="0"/>
                <a:cs typeface="Arial" panose="020B0604020202020204" pitchFamily="34" charset="0"/>
              </a:rPr>
              <a:t>The 1973 </a:t>
            </a:r>
            <a:r>
              <a:rPr lang="en-US" altLang="en-US" b="1" i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Convention on</a:t>
            </a:r>
            <a:r>
              <a:rPr lang="en-US" altLang="en-US" b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International Trade of Endangered Species</a:t>
            </a:r>
            <a:r>
              <a:rPr lang="en-US" altLang="en-US" b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HP Simplified" panose="020B0606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CITES</a:t>
            </a:r>
            <a:r>
              <a:rPr lang="en-US" altLang="en-US" dirty="0">
                <a:latin typeface="HP Simplified" panose="020B0606020204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rotects 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wildlife against over-exploitation, and 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prevents </a:t>
            </a:r>
            <a:r>
              <a:rPr lang="en-US" altLang="en-US" sz="2600" u="sng" dirty="0">
                <a:latin typeface="HP Simplified" panose="020B0606020204020204" pitchFamily="34" charset="0"/>
                <a:cs typeface="Arial" panose="020B0604020202020204" pitchFamily="34" charset="0"/>
              </a:rPr>
              <a:t>international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 trade from threatening species 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with extinction.</a:t>
            </a:r>
          </a:p>
          <a:p>
            <a:pPr lvl="2">
              <a:defRPr/>
            </a:pPr>
            <a:r>
              <a:rPr lang="en-US" altLang="en-US" sz="2200" dirty="0">
                <a:latin typeface="HP Simplified" panose="020B0606020204020204" pitchFamily="34" charset="0"/>
                <a:cs typeface="Arial" panose="020B0604020202020204" pitchFamily="34" charset="0"/>
              </a:rPr>
              <a:t>Signed by 172 countries</a:t>
            </a:r>
          </a:p>
          <a:p>
            <a:pPr lvl="2">
              <a:defRPr/>
            </a:pPr>
            <a:r>
              <a:rPr lang="en-US" altLang="en-US" sz="2200" dirty="0">
                <a:latin typeface="HP Simplified" panose="020B0606020204020204" pitchFamily="34" charset="0"/>
                <a:cs typeface="Arial" panose="020B0604020202020204" pitchFamily="34" charset="0"/>
              </a:rPr>
              <a:t>Enforcement is difficult</a:t>
            </a:r>
          </a:p>
          <a:p>
            <a:pPr lvl="2">
              <a:defRPr/>
            </a:pPr>
            <a:r>
              <a:rPr lang="en-US" altLang="en-US" sz="2200" dirty="0">
                <a:latin typeface="HP Simplified" panose="020B0606020204020204" pitchFamily="34" charset="0"/>
                <a:cs typeface="Arial" panose="020B0604020202020204" pitchFamily="34" charset="0"/>
              </a:rPr>
              <a:t>Probably only 10% of illegal trade in the U.S. is caught</a:t>
            </a:r>
          </a:p>
          <a:p>
            <a:pPr marL="914400" lvl="2" indent="0">
              <a:buNone/>
              <a:defRPr/>
            </a:pPr>
            <a:endParaRPr lang="en-US" altLang="en-US" sz="1050" dirty="0">
              <a:latin typeface="HP Simplified" panose="020B0606020204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en-US" sz="2600" b="1" dirty="0">
                <a:solidFill>
                  <a:srgbClr val="64A03C"/>
                </a:solidFill>
                <a:latin typeface="HP Simplified" panose="020B0606020204020204" pitchFamily="34" charset="0"/>
                <a:cs typeface="Arial" panose="020B0604020202020204" pitchFamily="34" charset="0"/>
              </a:rPr>
              <a:t>Red List</a:t>
            </a:r>
            <a:r>
              <a:rPr lang="en-US" altLang="en-US" sz="2600" b="1" dirty="0">
                <a:latin typeface="HP Simplified" panose="020B0606020204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>
                <a:latin typeface="HP Simplified" panose="020B0606020204020204" pitchFamily="34" charset="0"/>
                <a:cs typeface="Arial" panose="020B0604020202020204" pitchFamily="34" charset="0"/>
              </a:rPr>
              <a:t>Lists hundreds of species that cannot be commercially traded as live specimens or wildlife products.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0" cy="1189038"/>
          </a:xfrm>
          <a:solidFill>
            <a:srgbClr val="64A03C"/>
          </a:solidFill>
        </p:spPr>
        <p:txBody>
          <a:bodyPr>
            <a:normAutofit/>
          </a:bodyPr>
          <a:lstStyle/>
          <a:p>
            <a:r>
              <a:rPr altLang="en-US" sz="4000" dirty="0">
                <a:latin typeface="HP Simplified" panose="020B0606020204020204" pitchFamily="34" charset="0"/>
                <a:cs typeface="Arial" panose="020B0604020202020204" pitchFamily="34" charset="0"/>
              </a:rPr>
              <a:t>Convention on International Trade in Endangered Species (CITES)</a:t>
            </a:r>
          </a:p>
        </p:txBody>
      </p:sp>
      <p:pic>
        <p:nvPicPr>
          <p:cNvPr id="1026" name="Picture 2" descr="Image result for red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66" y="4468679"/>
            <a:ext cx="952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411</Words>
  <Application>Microsoft Office PowerPoint</Application>
  <PresentationFormat>Widescreen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Calibri Light</vt:lpstr>
      <vt:lpstr>HP Simplified</vt:lpstr>
      <vt:lpstr>Times New Roman</vt:lpstr>
      <vt:lpstr>Office Theme</vt:lpstr>
      <vt:lpstr>Island biogeography</vt:lpstr>
      <vt:lpstr>Island Biogeography</vt:lpstr>
      <vt:lpstr>Island Biogeography</vt:lpstr>
      <vt:lpstr>Biodiversity Hotspots</vt:lpstr>
      <vt:lpstr>Endangered Species Act (ESA)</vt:lpstr>
      <vt:lpstr>Endangered Species Act (ESA)</vt:lpstr>
      <vt:lpstr>Endangered Species Act (ESA)</vt:lpstr>
      <vt:lpstr>Convention on International Trade in Endangered Species (CITES)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biogeography</dc:title>
  <dc:creator>Collier, Randi</dc:creator>
  <cp:lastModifiedBy>Collier, Randi</cp:lastModifiedBy>
  <cp:revision>2</cp:revision>
  <cp:lastPrinted>2019-11-14T13:07:56Z</cp:lastPrinted>
  <dcterms:created xsi:type="dcterms:W3CDTF">2019-11-14T13:06:22Z</dcterms:created>
  <dcterms:modified xsi:type="dcterms:W3CDTF">2019-11-14T17:02:57Z</dcterms:modified>
</cp:coreProperties>
</file>