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1" r:id="rId11"/>
    <p:sldId id="272" r:id="rId12"/>
    <p:sldId id="273" r:id="rId13"/>
    <p:sldId id="267" r:id="rId14"/>
    <p:sldId id="268" r:id="rId15"/>
    <p:sldId id="269" r:id="rId16"/>
    <p:sldId id="270" r:id="rId17"/>
    <p:sldId id="257" r:id="rId18"/>
    <p:sldId id="258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422C16"/>
    <a:srgbClr val="0C788E"/>
    <a:srgbClr val="025198"/>
    <a:srgbClr val="000099"/>
    <a:srgbClr val="1C1C1C"/>
    <a:srgbClr val="660066"/>
    <a:srgbClr val="000058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51" d="100"/>
          <a:sy n="51" d="100"/>
        </p:scale>
        <p:origin x="66" y="13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C740B-C9E0-4427-B20B-68B9EE461FB0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E7C4C-521B-45D5-8E07-ADC43806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1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840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42771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73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6307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63817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700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15620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75571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782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945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139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9768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96996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6913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9F43A-B3FC-4EAB-9D71-46A6759A68D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4836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6E2D3-EF77-4E9B-A83C-06553EBE219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2530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A7A95-D7C8-4CDA-B3C1-7AECB05D490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3645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9D4AC-6450-47C2-B1F6-4EFCAC48DE9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0651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DF42B-46CF-4428-BCF8-E5882504A68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7964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A38B9-F8F6-4E7F-B1C1-16C072C906E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2146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4E87D-B202-4B79-9CFE-B76565AF4FF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0558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CBE88-9579-4A1C-A646-3874546BC1C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530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E24B5-640B-4DFB-B547-EFF3E125094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324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88C3E-8BD3-4859-8049-E3A7A710214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816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11DF2-F3DE-4042-836D-2478E72EEEA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9472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B0F716-B126-47A4-9CA3-A19BFFFC9AF5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539750" y="4437063"/>
            <a:ext cx="6480522" cy="544512"/>
          </a:xfrm>
          <a:noFill/>
          <a:ln/>
        </p:spPr>
        <p:txBody>
          <a:bodyPr anchor="ctr"/>
          <a:lstStyle/>
          <a:p>
            <a:pPr algn="l"/>
            <a:r>
              <a:rPr lang="es-UY" altLang="en-US" sz="8000" b="1" dirty="0" err="1" smtClean="0">
                <a:solidFill>
                  <a:schemeClr val="bg1"/>
                </a:solidFill>
                <a:latin typeface="Rockwell Condensed" panose="02060603050405020104" pitchFamily="18" charset="0"/>
              </a:rPr>
              <a:t>Carbon</a:t>
            </a:r>
            <a:r>
              <a:rPr lang="es-UY" altLang="en-US" sz="8000" b="1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 </a:t>
            </a:r>
            <a:r>
              <a:rPr lang="es-UY" altLang="en-US" sz="8000" b="1" dirty="0" err="1" smtClean="0">
                <a:solidFill>
                  <a:schemeClr val="bg1"/>
                </a:solidFill>
                <a:latin typeface="Rockwell Condensed" panose="02060603050405020104" pitchFamily="18" charset="0"/>
              </a:rPr>
              <a:t>Cycle</a:t>
            </a:r>
            <a:endParaRPr lang="es-ES" altLang="en-US" sz="8000" b="1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539750" y="5373216"/>
            <a:ext cx="698457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UY" altLang="en-US" sz="4000" b="1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Natural </a:t>
            </a:r>
            <a:r>
              <a:rPr lang="es-UY" altLang="en-US" sz="4000" b="1" dirty="0" err="1" smtClean="0">
                <a:solidFill>
                  <a:schemeClr val="bg1"/>
                </a:solidFill>
                <a:latin typeface="Rockwell Condensed" panose="02060603050405020104" pitchFamily="18" charset="0"/>
              </a:rPr>
              <a:t>Geochemical</a:t>
            </a:r>
            <a:r>
              <a:rPr lang="es-UY" altLang="en-US" sz="4000" b="1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 </a:t>
            </a:r>
            <a:r>
              <a:rPr lang="es-UY" altLang="en-US" sz="4000" b="1" dirty="0" err="1" smtClean="0">
                <a:solidFill>
                  <a:schemeClr val="bg1"/>
                </a:solidFill>
                <a:latin typeface="Rockwell Condensed" panose="02060603050405020104" pitchFamily="18" charset="0"/>
              </a:rPr>
              <a:t>Cycles</a:t>
            </a:r>
            <a:endParaRPr lang="es-ES" altLang="en-US" sz="4000" b="1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Image result for photosynthe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18" y="2697460"/>
            <a:ext cx="7072865" cy="4125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3651" y="0"/>
            <a:ext cx="89154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</a:pPr>
            <a:r>
              <a:rPr lang="en" sz="400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Carbon Dioxide &amp; the Oceans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98512" y="920070"/>
            <a:ext cx="8915400" cy="38288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indent="-279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3600" dirty="0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When oceans take in CO</a:t>
            </a:r>
            <a:r>
              <a:rPr lang="en" sz="3600" baseline="-25000" dirty="0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lang="en" sz="3600" dirty="0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… </a:t>
            </a:r>
          </a:p>
          <a:p>
            <a:pPr marL="639762" lvl="1" indent="-284162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3600" dirty="0" smtClean="0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Some </a:t>
            </a:r>
            <a:r>
              <a:rPr lang="en" sz="3600" dirty="0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is removed by photosynthesis (plants, algae and phytoplankton</a:t>
            </a:r>
            <a:r>
              <a:rPr lang="en" sz="3600" dirty="0" smtClean="0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  <a:endParaRPr lang="en" sz="3600" dirty="0">
              <a:solidFill>
                <a:srgbClr val="00B05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8973083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5405" y="-171400"/>
            <a:ext cx="89154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</a:pPr>
            <a:r>
              <a:rPr lang="en" sz="360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Carbon Dioxide &amp; the Oceans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0" y="472313"/>
            <a:ext cx="9649072" cy="16596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635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None/>
            </a:pPr>
            <a:r>
              <a:rPr lang="en" sz="3600" dirty="0">
                <a:solidFill>
                  <a:schemeClr val="accent1">
                    <a:lumMod val="5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When oceans take in CO</a:t>
            </a:r>
            <a:r>
              <a:rPr lang="en" sz="3600" baseline="-25000" dirty="0">
                <a:solidFill>
                  <a:schemeClr val="accent1">
                    <a:lumMod val="5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lang="en" sz="3600" dirty="0">
                <a:solidFill>
                  <a:schemeClr val="accent1">
                    <a:lumMod val="5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… </a:t>
            </a:r>
          </a:p>
          <a:p>
            <a:pPr marL="355600" lvl="1" indent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None/>
            </a:pPr>
            <a:r>
              <a:rPr lang="en" sz="3600" dirty="0" smtClean="0">
                <a:solidFill>
                  <a:schemeClr val="accent1">
                    <a:lumMod val="5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Some </a:t>
            </a:r>
            <a:r>
              <a:rPr lang="en" sz="3600" dirty="0">
                <a:solidFill>
                  <a:schemeClr val="accent1">
                    <a:lumMod val="5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reacts with sea water to form CaCO</a:t>
            </a:r>
            <a:r>
              <a:rPr lang="en" sz="3600" baseline="-25000" dirty="0">
                <a:solidFill>
                  <a:schemeClr val="accent1">
                    <a:lumMod val="5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3</a:t>
            </a:r>
            <a:r>
              <a:rPr lang="en" sz="3600" dirty="0">
                <a:solidFill>
                  <a:schemeClr val="accent1">
                    <a:lumMod val="50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 in shells and corals.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348880"/>
            <a:ext cx="7061045" cy="39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477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Image result for co2 dissolved in sea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3769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7600" y="4221088"/>
            <a:ext cx="2830864" cy="20668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059613" y="1180334"/>
            <a:ext cx="7024799" cy="857400"/>
          </a:xfrm>
          <a:prstGeom prst="rect">
            <a:avLst/>
          </a:prstGeom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rgbClr val="FFC000"/>
                </a:solidFill>
              </a:rPr>
              <a:t>Chemistry Review...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3901" y="2090950"/>
            <a:ext cx="7024799" cy="29904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"/>
              <a:t>Gases dissolve better in cool liquids… </a:t>
            </a:r>
          </a:p>
          <a:p>
            <a:pPr marL="457200" indent="-228600">
              <a:spcBef>
                <a:spcPts val="0"/>
              </a:spcBef>
            </a:pPr>
            <a:r>
              <a:rPr lang="en"/>
              <a:t>Gases will leave warm liquids and go into the air…</a:t>
            </a:r>
          </a:p>
          <a:p>
            <a:pPr marL="457200" indent="-228600">
              <a:spcBef>
                <a:spcPts val="0"/>
              </a:spcBef>
            </a:pPr>
            <a:r>
              <a:rPr lang="en"/>
              <a:t>Think about that warm flat soda...</a:t>
            </a:r>
          </a:p>
        </p:txBody>
      </p:sp>
    </p:spTree>
    <p:extLst>
      <p:ext uri="{BB962C8B-B14F-4D97-AF65-F5344CB8AC3E}">
        <p14:creationId xmlns:p14="http://schemas.microsoft.com/office/powerpoint/2010/main" val="1312084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034727" y="134350"/>
            <a:ext cx="84582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</a:pPr>
            <a:r>
              <a:rPr lang="en" sz="400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Carbon Dioxide &amp; the Oceans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255101" y="2227175"/>
            <a:ext cx="2484599" cy="6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Global warming heats the oceans...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6348900" y="3417600"/>
            <a:ext cx="2484599" cy="6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Oceans lose CO</a:t>
            </a:r>
            <a:r>
              <a:rPr lang="en" baseline="-25000" dirty="0"/>
              <a:t>2</a:t>
            </a:r>
            <a:r>
              <a:rPr lang="en" dirty="0"/>
              <a:t> to the air...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3255088" y="4625051"/>
            <a:ext cx="24845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Extra CO</a:t>
            </a:r>
            <a:r>
              <a:rPr lang="en" baseline="-25000" dirty="0"/>
              <a:t>2</a:t>
            </a:r>
            <a:r>
              <a:rPr lang="en" dirty="0"/>
              <a:t> in the air traps heat from the sun...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258451" y="3379350"/>
            <a:ext cx="2484599" cy="6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Increasing the rate of global warming...</a:t>
            </a:r>
          </a:p>
        </p:txBody>
      </p:sp>
      <p:sp>
        <p:nvSpPr>
          <p:cNvPr id="110" name="Shape 110"/>
          <p:cNvSpPr/>
          <p:nvPr/>
        </p:nvSpPr>
        <p:spPr>
          <a:xfrm rot="5399088">
            <a:off x="6100100" y="2079351"/>
            <a:ext cx="1130700" cy="1776599"/>
          </a:xfrm>
          <a:prstGeom prst="bentArrow">
            <a:avLst>
              <a:gd name="adj1" fmla="val 23803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11" name="Shape 111"/>
          <p:cNvSpPr/>
          <p:nvPr/>
        </p:nvSpPr>
        <p:spPr>
          <a:xfrm rot="10798817">
            <a:off x="5739700" y="3999951"/>
            <a:ext cx="1743000" cy="1468199"/>
          </a:xfrm>
          <a:prstGeom prst="bentArrow">
            <a:avLst>
              <a:gd name="adj1" fmla="val 23803"/>
              <a:gd name="adj2" fmla="val 15297"/>
              <a:gd name="adj3" fmla="val 30472"/>
              <a:gd name="adj4" fmla="val 34085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12" name="Shape 112"/>
          <p:cNvSpPr/>
          <p:nvPr/>
        </p:nvSpPr>
        <p:spPr>
          <a:xfrm rot="-5400830">
            <a:off x="1523424" y="3560974"/>
            <a:ext cx="1243200" cy="2220000"/>
          </a:xfrm>
          <a:prstGeom prst="bentArrow">
            <a:avLst>
              <a:gd name="adj1" fmla="val 23803"/>
              <a:gd name="adj2" fmla="val 19104"/>
              <a:gd name="adj3" fmla="val 25000"/>
              <a:gd name="adj4" fmla="val 34085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13" name="Shape 113"/>
          <p:cNvSpPr/>
          <p:nvPr/>
        </p:nvSpPr>
        <p:spPr>
          <a:xfrm rot="-940">
            <a:off x="1034874" y="2360401"/>
            <a:ext cx="2195400" cy="1068899"/>
          </a:xfrm>
          <a:prstGeom prst="bentArrow">
            <a:avLst>
              <a:gd name="adj1" fmla="val 23803"/>
              <a:gd name="adj2" fmla="val 19104"/>
              <a:gd name="adj3" fmla="val 25000"/>
              <a:gd name="adj4" fmla="val 34085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2894751" y="3329551"/>
            <a:ext cx="2966099" cy="77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000" b="1">
                <a:solidFill>
                  <a:srgbClr val="FF0000"/>
                </a:solidFill>
              </a:rPr>
              <a:t>POSITIVE</a:t>
            </a:r>
          </a:p>
          <a:p>
            <a:pPr algn="ctr">
              <a:spcBef>
                <a:spcPts val="0"/>
              </a:spcBef>
            </a:pPr>
            <a:r>
              <a:rPr lang="en" sz="3000" b="1">
                <a:solidFill>
                  <a:srgbClr val="FF0000"/>
                </a:solidFill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23772932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143001" y="419775"/>
            <a:ext cx="8534399" cy="777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</a:pPr>
            <a:r>
              <a:rPr lang="en" sz="400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Carbon Dioxide &amp; the Oceans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-180528" y="1914526"/>
            <a:ext cx="9145015" cy="21625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indent="-279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/>
              <a:buChar char="○"/>
            </a:pPr>
            <a:r>
              <a:rPr lang="en" sz="2200" dirty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ncreasing amounts of CO</a:t>
            </a:r>
            <a:r>
              <a:rPr lang="en" sz="2200" baseline="-25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 the oceans, which causes acidification of the oceans</a:t>
            </a:r>
          </a:p>
          <a:p>
            <a:pPr indent="-279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/>
              <a:buChar char="○"/>
            </a:pPr>
            <a:r>
              <a:rPr lang="en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" sz="2200" baseline="-25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 + CO</a:t>
            </a:r>
            <a:r>
              <a:rPr lang="en" sz="2200" baseline="-25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--&gt; H</a:t>
            </a:r>
            <a:r>
              <a:rPr lang="en" sz="2200" baseline="-25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" sz="2200" baseline="-25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(carbonic acid)</a:t>
            </a:r>
          </a:p>
          <a:p>
            <a:pPr indent="-27940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2909"/>
              <a:buFont typeface="Arial"/>
              <a:buChar char="○"/>
            </a:pPr>
            <a:r>
              <a:rPr lang="en" sz="2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Acidification negatively impacts corals, mussels, and other marine organisms by </a:t>
            </a:r>
            <a:r>
              <a:rPr lang="en" sz="2200" dirty="0">
                <a:latin typeface="Arial"/>
                <a:ea typeface="Arial"/>
                <a:cs typeface="Arial"/>
                <a:sym typeface="Arial"/>
              </a:rPr>
              <a:t>dissolving the shells they live in.</a:t>
            </a:r>
            <a:r>
              <a:rPr lang="en" sz="24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sz="240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4923595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228600" y="188640"/>
            <a:ext cx="8915400" cy="857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</a:pPr>
            <a:r>
              <a:rPr lang="en" sz="4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Significant Human Interventions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114300" y="1070448"/>
            <a:ext cx="9144000" cy="49425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635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None/>
            </a:pPr>
            <a:r>
              <a:rPr lang="en" sz="280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Two major activities that lead to increasing levels of CO</a:t>
            </a:r>
            <a:r>
              <a:rPr lang="en" sz="2800" baseline="-2500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lang="en" sz="280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in the </a:t>
            </a:r>
            <a:r>
              <a:rPr lang="en" sz="2800" dirty="0" smtClean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atmosphere</a:t>
            </a:r>
          </a:p>
          <a:p>
            <a:pPr marL="635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None/>
            </a:pPr>
            <a:endParaRPr lang="en" sz="3600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39762" lvl="1" indent="-284162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360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1.  Vegetation </a:t>
            </a:r>
            <a:r>
              <a:rPr lang="en" sz="36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removal/deforestation</a:t>
            </a:r>
          </a:p>
          <a:p>
            <a:pPr marL="639762" lvl="1" indent="-284162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360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2.  Fossil </a:t>
            </a:r>
            <a:r>
              <a:rPr lang="en" sz="36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fuel and wood burning</a:t>
            </a:r>
          </a:p>
          <a:p>
            <a:pPr marL="63500" indent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6000"/>
              <a:buNone/>
            </a:pPr>
            <a:r>
              <a:rPr lang="en" sz="28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Reason for concern: </a:t>
            </a:r>
          </a:p>
          <a:p>
            <a:pPr marL="355600" lvl="1" indent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None/>
            </a:pPr>
            <a:r>
              <a:rPr lang="en" sz="220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1.  Altered </a:t>
            </a:r>
            <a:r>
              <a:rPr lang="en" sz="22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global food production due to shifting climate belts</a:t>
            </a:r>
          </a:p>
          <a:p>
            <a:pPr marL="355600" lvl="1" indent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None/>
            </a:pPr>
            <a:r>
              <a:rPr lang="en" sz="220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2.  Altered </a:t>
            </a:r>
            <a:r>
              <a:rPr lang="en" sz="22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wildlife habitat due to changes in temperature and precipitation (e.g., loss of Arctic sea ice)</a:t>
            </a:r>
          </a:p>
          <a:p>
            <a:pPr marL="355600" lvl="1" indent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None/>
            </a:pPr>
            <a:r>
              <a:rPr lang="en" sz="220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3.  Altered </a:t>
            </a:r>
            <a:r>
              <a:rPr lang="en" sz="22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species interactions (e.g., bird and insect births)</a:t>
            </a:r>
          </a:p>
          <a:p>
            <a:pPr marL="355600" lvl="1" indent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None/>
            </a:pPr>
            <a:r>
              <a:rPr lang="en" sz="2200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4.  Rise </a:t>
            </a:r>
            <a:r>
              <a:rPr lang="en" sz="2200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in sea levels due to melting ice and thermal expansion of water</a:t>
            </a:r>
          </a:p>
          <a:p>
            <a:pPr marL="0" indent="0">
              <a:spcBef>
                <a:spcPts val="0"/>
              </a:spcBef>
              <a:buNone/>
            </a:pPr>
            <a:endParaRPr sz="280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5272761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1043608" y="3284984"/>
            <a:ext cx="7050900" cy="1102500"/>
          </a:xfrm>
          <a:prstGeom prst="rect">
            <a:avLst/>
          </a:prstGeom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" dirty="0" smtClean="0"/>
              <a:t>Journey of a C</a:t>
            </a:r>
            <a:r>
              <a:rPr lang="en-US" dirty="0" smtClean="0"/>
              <a:t>a</a:t>
            </a:r>
            <a:r>
              <a:rPr lang="en" dirty="0" smtClean="0"/>
              <a:t>rbon Atom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896563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51520" y="764704"/>
            <a:ext cx="8763000" cy="528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</a:pPr>
            <a:r>
              <a:rPr lang="en" sz="6600" dirty="0">
                <a:solidFill>
                  <a:schemeClr val="bg1">
                    <a:lumMod val="85000"/>
                  </a:schemeClr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Matter </a:t>
            </a:r>
            <a:r>
              <a:rPr lang="en" sz="6600" u="sng" dirty="0">
                <a:solidFill>
                  <a:schemeClr val="bg1">
                    <a:lumMod val="85000"/>
                  </a:schemeClr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Cycles</a:t>
            </a:r>
            <a:r>
              <a:rPr lang="en" sz="6600" dirty="0">
                <a:solidFill>
                  <a:schemeClr val="bg1">
                    <a:lumMod val="85000"/>
                  </a:schemeClr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 in Ecosystems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1020" y="2060848"/>
            <a:ext cx="9144000" cy="36921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indent="-279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4000" b="1" u="sng" dirty="0">
                <a:solidFill>
                  <a:schemeClr val="dk2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Questrial"/>
                <a:sym typeface="Questrial"/>
              </a:rPr>
              <a:t>Biogeochemical cycles</a:t>
            </a:r>
          </a:p>
          <a:p>
            <a:pPr indent="-279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dirty="0" smtClean="0">
                <a:latin typeface="MS UI Gothic" panose="020B0600070205080204" pitchFamily="34" charset="-128"/>
                <a:ea typeface="MS UI Gothic" panose="020B0600070205080204" pitchFamily="34" charset="-128"/>
                <a:cs typeface="Questrial"/>
                <a:sym typeface="Questrial"/>
              </a:rPr>
              <a:t>1.	Carbon</a:t>
            </a:r>
            <a:endParaRPr lang="en" sz="2400" dirty="0">
              <a:latin typeface="MS UI Gothic" panose="020B0600070205080204" pitchFamily="34" charset="-128"/>
              <a:ea typeface="MS UI Gothic" panose="020B0600070205080204" pitchFamily="34" charset="-128"/>
              <a:cs typeface="Questrial"/>
              <a:sym typeface="Questrial"/>
            </a:endParaRPr>
          </a:p>
          <a:p>
            <a:pPr indent="-27940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dirty="0" smtClean="0">
                <a:solidFill>
                  <a:schemeClr val="dk2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Questrial"/>
                <a:sym typeface="Questrial"/>
              </a:rPr>
              <a:t>2.	Water/hydrologic</a:t>
            </a:r>
            <a:endParaRPr lang="en" sz="2400" dirty="0">
              <a:solidFill>
                <a:schemeClr val="dk2"/>
              </a:solidFill>
              <a:latin typeface="MS UI Gothic" panose="020B0600070205080204" pitchFamily="34" charset="-128"/>
              <a:ea typeface="MS UI Gothic" panose="020B0600070205080204" pitchFamily="34" charset="-128"/>
              <a:cs typeface="Questrial"/>
              <a:sym typeface="Questrial"/>
            </a:endParaRPr>
          </a:p>
          <a:p>
            <a:pPr marL="1039812" lvl="2" indent="-284162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1800" dirty="0">
                <a:solidFill>
                  <a:schemeClr val="dk2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Questrial"/>
                <a:sym typeface="Questrial"/>
              </a:rPr>
              <a:t>Driven primarily by solar energy (evaporation) &amp; gravity (precipitation)</a:t>
            </a:r>
          </a:p>
          <a:p>
            <a:pPr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9666"/>
              <a:buFont typeface="Questrial"/>
              <a:buChar char="○"/>
            </a:pPr>
            <a:r>
              <a:rPr lang="en" sz="2400" dirty="0" smtClean="0">
                <a:latin typeface="MS UI Gothic" panose="020B0600070205080204" pitchFamily="34" charset="-128"/>
                <a:ea typeface="MS UI Gothic" panose="020B0600070205080204" pitchFamily="34" charset="-128"/>
                <a:cs typeface="Questrial"/>
                <a:sym typeface="Questrial"/>
              </a:rPr>
              <a:t>3.	Nitrogen  </a:t>
            </a:r>
            <a:r>
              <a:rPr lang="en" sz="2400" dirty="0">
                <a:latin typeface="MS UI Gothic" panose="020B0600070205080204" pitchFamily="34" charset="-128"/>
                <a:ea typeface="MS UI Gothic" panose="020B0600070205080204" pitchFamily="34" charset="-128"/>
                <a:cs typeface="Questrial"/>
                <a:sym typeface="Questrial"/>
              </a:rPr>
              <a:t>(five-step cycle)</a:t>
            </a:r>
          </a:p>
          <a:p>
            <a:pPr indent="-27940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dirty="0" smtClean="0">
                <a:solidFill>
                  <a:schemeClr val="dk2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Questrial"/>
                <a:sym typeface="Questrial"/>
              </a:rPr>
              <a:t>4.	Sulfur</a:t>
            </a:r>
            <a:endParaRPr lang="en" sz="2400" dirty="0">
              <a:solidFill>
                <a:schemeClr val="dk2"/>
              </a:solidFill>
              <a:latin typeface="MS UI Gothic" panose="020B0600070205080204" pitchFamily="34" charset="-128"/>
              <a:ea typeface="MS UI Gothic" panose="020B0600070205080204" pitchFamily="34" charset="-128"/>
              <a:cs typeface="Questrial"/>
              <a:sym typeface="Questrial"/>
            </a:endParaRPr>
          </a:p>
          <a:p>
            <a:pPr indent="-27940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dirty="0" smtClean="0">
                <a:solidFill>
                  <a:schemeClr val="dk2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Questrial"/>
                <a:sym typeface="Questrial"/>
              </a:rPr>
              <a:t>5.	Phosphorous</a:t>
            </a:r>
            <a:endParaRPr lang="en" sz="2400" dirty="0">
              <a:solidFill>
                <a:schemeClr val="dk2"/>
              </a:solidFill>
              <a:latin typeface="MS UI Gothic" panose="020B0600070205080204" pitchFamily="34" charset="-128"/>
              <a:ea typeface="MS UI Gothic" panose="020B0600070205080204" pitchFamily="34" charset="-128"/>
              <a:cs typeface="Questrial"/>
              <a:sym typeface="Questrial"/>
            </a:endParaRPr>
          </a:p>
          <a:p>
            <a:pPr indent="-27940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Questrial"/>
              <a:buChar char="○"/>
            </a:pPr>
            <a:endParaRPr dirty="0"/>
          </a:p>
          <a:p>
            <a:pPr indent="-2794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sz="240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indent="0">
              <a:spcBef>
                <a:spcPts val="0"/>
              </a:spcBef>
              <a:buNone/>
            </a:pPr>
            <a:endParaRPr sz="240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4460683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79512" y="11663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</a:pPr>
            <a:r>
              <a:rPr lang="en" sz="4800" dirty="0">
                <a:solidFill>
                  <a:schemeClr val="bg1">
                    <a:lumMod val="85000"/>
                  </a:schemeClr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Carbon Dioxide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-324544" y="2060848"/>
            <a:ext cx="9294836" cy="42630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indent="-279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800" dirty="0" smtClean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a.  CO</a:t>
            </a:r>
            <a:r>
              <a:rPr lang="en" sz="2800" baseline="-25000" dirty="0" smtClean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2</a:t>
            </a:r>
            <a:r>
              <a:rPr lang="en" sz="2800" dirty="0" smtClean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 </a:t>
            </a:r>
            <a:r>
              <a:rPr lang="en" sz="2800" dirty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= 0.036% of the </a:t>
            </a:r>
            <a:r>
              <a:rPr lang="en" sz="2800" dirty="0" smtClean="0"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atmosphere</a:t>
            </a:r>
          </a:p>
          <a:p>
            <a:pPr indent="-279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endParaRPr lang="en" sz="2800" dirty="0">
              <a:latin typeface="Nirmala UI" panose="020B0502040204020203" pitchFamily="34" charset="0"/>
              <a:ea typeface="Questrial"/>
              <a:cs typeface="Nirmala UI" panose="020B0502040204020203" pitchFamily="34" charset="0"/>
              <a:sym typeface="Questrial"/>
            </a:endParaRPr>
          </a:p>
          <a:p>
            <a:pPr indent="-27940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-US" sz="2800" dirty="0" smtClean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b.  </a:t>
            </a:r>
            <a:r>
              <a:rPr lang="en" sz="2800" dirty="0" smtClean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Easily </a:t>
            </a:r>
            <a:r>
              <a:rPr lang="en" sz="2800" dirty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dissolved in </a:t>
            </a:r>
            <a:r>
              <a:rPr lang="en" sz="2800" dirty="0" smtClean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H</a:t>
            </a:r>
            <a:r>
              <a:rPr lang="en" sz="2800" baseline="-25000" dirty="0" smtClean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2</a:t>
            </a:r>
            <a:r>
              <a:rPr lang="en" sz="2800" dirty="0" smtClean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O</a:t>
            </a:r>
          </a:p>
          <a:p>
            <a:pPr indent="-27940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endParaRPr lang="en" sz="2800" dirty="0">
              <a:solidFill>
                <a:schemeClr val="dk2"/>
              </a:solidFill>
              <a:latin typeface="Nirmala UI" panose="020B0502040204020203" pitchFamily="34" charset="0"/>
              <a:ea typeface="Questrial"/>
              <a:cs typeface="Nirmala UI" panose="020B0502040204020203" pitchFamily="34" charset="0"/>
              <a:sym typeface="Questrial"/>
            </a:endParaRPr>
          </a:p>
          <a:p>
            <a:pPr indent="-27940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800" dirty="0" smtClean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c.  CO</a:t>
            </a:r>
            <a:r>
              <a:rPr lang="en" sz="2800" baseline="-25000" dirty="0" smtClean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2</a:t>
            </a:r>
            <a:r>
              <a:rPr lang="en" sz="2800" dirty="0" smtClean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 </a:t>
            </a:r>
            <a:r>
              <a:rPr lang="en" sz="2800" dirty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enters the atmosphere by burning fossil fuels, </a:t>
            </a:r>
            <a:r>
              <a:rPr lang="en" sz="2800" dirty="0" smtClean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    	aerobic </a:t>
            </a:r>
            <a:r>
              <a:rPr lang="en" sz="2800" dirty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respiration and volcanic </a:t>
            </a:r>
            <a:r>
              <a:rPr lang="en" sz="2800" dirty="0" smtClean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activity</a:t>
            </a:r>
          </a:p>
          <a:p>
            <a:pPr indent="-27940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endParaRPr lang="en" sz="2800" dirty="0">
              <a:solidFill>
                <a:schemeClr val="dk2"/>
              </a:solidFill>
              <a:latin typeface="Nirmala UI" panose="020B0502040204020203" pitchFamily="34" charset="0"/>
              <a:ea typeface="Questrial"/>
              <a:cs typeface="Nirmala UI" panose="020B0502040204020203" pitchFamily="34" charset="0"/>
              <a:sym typeface="Questrial"/>
            </a:endParaRPr>
          </a:p>
          <a:p>
            <a:pPr indent="-27940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800" dirty="0" smtClean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d.  CO</a:t>
            </a:r>
            <a:r>
              <a:rPr lang="en" sz="2800" baseline="-25000" dirty="0" smtClean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2</a:t>
            </a:r>
            <a:r>
              <a:rPr lang="en" sz="2800" dirty="0" smtClean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 </a:t>
            </a:r>
            <a:r>
              <a:rPr lang="en" sz="2800" dirty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is a heat-trapping gas, and an important </a:t>
            </a:r>
            <a:r>
              <a:rPr lang="en" sz="2800" dirty="0"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part of </a:t>
            </a:r>
            <a:r>
              <a:rPr lang="en" sz="2800" b="1" dirty="0">
                <a:solidFill>
                  <a:srgbClr val="00B0F0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regulating</a:t>
            </a:r>
            <a:r>
              <a:rPr lang="en" sz="2800" dirty="0"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 global </a:t>
            </a:r>
            <a:r>
              <a:rPr lang="en" sz="2800" dirty="0" smtClean="0"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temperatures</a:t>
            </a:r>
          </a:p>
          <a:p>
            <a:pPr indent="-27940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endParaRPr lang="en" sz="2800" dirty="0">
              <a:latin typeface="Nirmala UI" panose="020B0502040204020203" pitchFamily="34" charset="0"/>
              <a:ea typeface="Questrial"/>
              <a:cs typeface="Nirmala UI" panose="020B0502040204020203" pitchFamily="34" charset="0"/>
              <a:sym typeface="Questrial"/>
            </a:endParaRPr>
          </a:p>
          <a:p>
            <a:pPr indent="-27940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-US" sz="2800" dirty="0" smtClean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e.  </a:t>
            </a:r>
            <a:r>
              <a:rPr lang="en" sz="2800" dirty="0" smtClean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More </a:t>
            </a:r>
            <a:r>
              <a:rPr lang="en" sz="2800" dirty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CO</a:t>
            </a:r>
            <a:r>
              <a:rPr lang="en" sz="2800" baseline="-25000" dirty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2</a:t>
            </a:r>
            <a:r>
              <a:rPr lang="en" sz="2800" dirty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 = </a:t>
            </a:r>
            <a:r>
              <a:rPr lang="en" sz="2800" dirty="0">
                <a:solidFill>
                  <a:srgbClr val="C00000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higher</a:t>
            </a:r>
            <a:r>
              <a:rPr lang="en" sz="2800" dirty="0">
                <a:solidFill>
                  <a:schemeClr val="dk2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 temperatures with the greenhouse effect</a:t>
            </a:r>
          </a:p>
          <a:p>
            <a:pPr marL="0" indent="0">
              <a:spcBef>
                <a:spcPts val="0"/>
              </a:spcBef>
              <a:buNone/>
            </a:pPr>
            <a:endParaRPr sz="2800" dirty="0">
              <a:solidFill>
                <a:schemeClr val="dk2"/>
              </a:solidFill>
              <a:latin typeface="Nirmala UI" panose="020B0502040204020203" pitchFamily="34" charset="0"/>
              <a:ea typeface="Questrial"/>
              <a:cs typeface="Nirmala UI" panose="020B0502040204020203" pitchFamily="34" charset="0"/>
              <a:sym typeface="Questrial"/>
            </a:endParaRP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168" y="201192"/>
            <a:ext cx="2886124" cy="157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18538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-108520" y="0"/>
            <a:ext cx="4503404" cy="857400"/>
          </a:xfrm>
          <a:prstGeom prst="rect">
            <a:avLst/>
          </a:prstGeom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chemeClr val="bg1"/>
                </a:solidFill>
                <a:latin typeface="Rockwell Condensed" panose="02060603050405020104" pitchFamily="18" charset="0"/>
              </a:rPr>
              <a:t>How much warmer...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6" y="1124744"/>
            <a:ext cx="763284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9503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7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276944" y="1412776"/>
            <a:ext cx="9756576" cy="524196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-252536" y="116632"/>
            <a:ext cx="56102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</a:pPr>
            <a:r>
              <a:rPr lang="en" sz="5400" dirty="0">
                <a:solidFill>
                  <a:schemeClr val="accent3">
                    <a:lumMod val="50000"/>
                  </a:schemeClr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The Carbon Cycle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-252536" y="1885950"/>
            <a:ext cx="9514986" cy="3657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indent="-279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4400" dirty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Cycles </a:t>
            </a:r>
            <a:r>
              <a:rPr lang="en" sz="4400" dirty="0"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closely between plants and animals</a:t>
            </a:r>
            <a:r>
              <a:rPr lang="en" sz="4400" dirty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.</a:t>
            </a:r>
          </a:p>
          <a:p>
            <a:pPr marL="639762" lvl="1" indent="-324294" algn="ct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Char char="○"/>
            </a:pPr>
            <a:r>
              <a:rPr lang="en" sz="4400" dirty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Aerobic respiration: </a:t>
            </a:r>
            <a:endParaRPr lang="en" sz="4400" dirty="0" smtClean="0">
              <a:solidFill>
                <a:schemeClr val="dk2"/>
              </a:solidFill>
              <a:latin typeface="Rockwell Condensed" panose="02060603050405020104" pitchFamily="18" charset="0"/>
              <a:ea typeface="Questrial"/>
              <a:cs typeface="Questrial"/>
              <a:sym typeface="Questrial"/>
            </a:endParaRPr>
          </a:p>
          <a:p>
            <a:pPr marL="639762" lvl="1" indent="-324294" algn="ctr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Char char="○"/>
            </a:pPr>
            <a:r>
              <a:rPr lang="en" sz="4400" dirty="0" smtClean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C</a:t>
            </a:r>
            <a:r>
              <a:rPr lang="en" sz="4400" baseline="-25000" dirty="0" smtClean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6</a:t>
            </a:r>
            <a:r>
              <a:rPr lang="en" sz="4400" dirty="0" smtClean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H</a:t>
            </a:r>
            <a:r>
              <a:rPr lang="en" sz="4400" baseline="-25000" dirty="0" smtClean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12</a:t>
            </a:r>
            <a:r>
              <a:rPr lang="en" sz="4400" dirty="0" smtClean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O</a:t>
            </a:r>
            <a:r>
              <a:rPr lang="en" sz="4400" baseline="-25000" dirty="0" smtClean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6</a:t>
            </a:r>
            <a:r>
              <a:rPr lang="en" sz="4400" dirty="0" smtClean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 </a:t>
            </a:r>
            <a:r>
              <a:rPr lang="en" sz="4400" dirty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+ 6O</a:t>
            </a:r>
            <a:r>
              <a:rPr lang="en" sz="4400" baseline="-25000" dirty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2</a:t>
            </a:r>
            <a:r>
              <a:rPr lang="en" sz="4400" dirty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   </a:t>
            </a:r>
            <a:r>
              <a:rPr lang="en" sz="4400" dirty="0"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→ </a:t>
            </a:r>
            <a:r>
              <a:rPr lang="en" sz="4400" dirty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 6 CO</a:t>
            </a:r>
            <a:r>
              <a:rPr lang="en" sz="4400" baseline="-25000" dirty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2</a:t>
            </a:r>
            <a:r>
              <a:rPr lang="en" sz="4400" dirty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 + 6H</a:t>
            </a:r>
            <a:r>
              <a:rPr lang="en" sz="4400" baseline="-25000" dirty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2</a:t>
            </a:r>
            <a:r>
              <a:rPr lang="en" sz="4400" dirty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O</a:t>
            </a:r>
          </a:p>
          <a:p>
            <a:pPr marL="639762" lvl="1" indent="-28416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4400" dirty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Photosynthesis: </a:t>
            </a:r>
            <a:endParaRPr lang="en" sz="4400" dirty="0" smtClean="0">
              <a:solidFill>
                <a:schemeClr val="dk2"/>
              </a:solidFill>
              <a:latin typeface="Rockwell Condensed" panose="02060603050405020104" pitchFamily="18" charset="0"/>
              <a:ea typeface="Questrial"/>
              <a:cs typeface="Questrial"/>
              <a:sym typeface="Questrial"/>
            </a:endParaRPr>
          </a:p>
          <a:p>
            <a:pPr marL="639762" lvl="1" indent="-28416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4000" dirty="0" smtClean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6CO</a:t>
            </a:r>
            <a:r>
              <a:rPr lang="en" sz="4000" baseline="-25000" dirty="0" smtClean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2</a:t>
            </a:r>
            <a:r>
              <a:rPr lang="en" sz="4000" dirty="0" smtClean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 </a:t>
            </a:r>
            <a:r>
              <a:rPr lang="en" sz="4000" dirty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+ 6H</a:t>
            </a:r>
            <a:r>
              <a:rPr lang="en" sz="4000" baseline="-25000" dirty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2</a:t>
            </a:r>
            <a:r>
              <a:rPr lang="en" sz="4000" dirty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O + light energy  </a:t>
            </a:r>
            <a:r>
              <a:rPr lang="en" sz="4000" dirty="0"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→ </a:t>
            </a:r>
            <a:r>
              <a:rPr lang="en" sz="4000" dirty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C</a:t>
            </a:r>
            <a:r>
              <a:rPr lang="en" sz="4000" baseline="-25000" dirty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6</a:t>
            </a:r>
            <a:r>
              <a:rPr lang="en" sz="4000" dirty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H</a:t>
            </a:r>
            <a:r>
              <a:rPr lang="en" sz="4000" baseline="-25000" dirty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12</a:t>
            </a:r>
            <a:r>
              <a:rPr lang="en" sz="4000" dirty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O</a:t>
            </a:r>
            <a:r>
              <a:rPr lang="en" sz="4000" baseline="-25000" dirty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6</a:t>
            </a:r>
            <a:r>
              <a:rPr lang="en" sz="4000" dirty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 + 6O</a:t>
            </a:r>
            <a:r>
              <a:rPr lang="en" sz="4000" baseline="-25000" dirty="0">
                <a:solidFill>
                  <a:schemeClr val="dk2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2</a:t>
            </a:r>
          </a:p>
          <a:p>
            <a:pPr indent="-144272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None/>
            </a:pPr>
            <a:endParaRPr sz="280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indent="0">
              <a:spcBef>
                <a:spcPts val="0"/>
              </a:spcBef>
              <a:buNone/>
            </a:pPr>
            <a:endParaRPr sz="280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40903174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936" y="1516026"/>
            <a:ext cx="5448502" cy="431086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79512" y="169276"/>
            <a:ext cx="8229600" cy="74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</a:pPr>
            <a:r>
              <a:rPr lang="en" sz="5400" dirty="0">
                <a:solidFill>
                  <a:srgbClr val="FFFF00"/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Carbon Dioxide Reservoirs 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96" y="901038"/>
            <a:ext cx="5213176" cy="45345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indent="-279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dirty="0">
                <a:solidFill>
                  <a:schemeClr val="bg1">
                    <a:lumMod val="7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Carbon dioxide is stored on the planet. </a:t>
            </a:r>
          </a:p>
          <a:p>
            <a:pPr indent="-279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3600" dirty="0">
                <a:solidFill>
                  <a:schemeClr val="bg1">
                    <a:lumMod val="75000"/>
                  </a:schemeClr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The </a:t>
            </a:r>
            <a:r>
              <a:rPr lang="en" sz="3600" b="1" u="sng" dirty="0">
                <a:solidFill>
                  <a:schemeClr val="bg1">
                    <a:lumMod val="75000"/>
                  </a:schemeClr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short term </a:t>
            </a:r>
            <a:r>
              <a:rPr lang="en" sz="3600" dirty="0">
                <a:solidFill>
                  <a:schemeClr val="bg1">
                    <a:lumMod val="75000"/>
                  </a:schemeClr>
                </a:solidFill>
                <a:latin typeface="Rockwell Condensed" panose="02060603050405020104" pitchFamily="18" charset="0"/>
                <a:ea typeface="Questrial"/>
                <a:cs typeface="Questrial"/>
                <a:sym typeface="Questrial"/>
              </a:rPr>
              <a:t>carbon storage units are the atmosphere, soils, &amp; oceans</a:t>
            </a:r>
          </a:p>
          <a:p>
            <a:pPr marL="639762" lvl="1" indent="-284162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3600" b="1" dirty="0">
                <a:solidFill>
                  <a:srgbClr val="00B0F0"/>
                </a:solidFill>
                <a:latin typeface="MV Boli" panose="02000500030200090000" pitchFamily="2" charset="0"/>
                <a:ea typeface="Questrial"/>
                <a:cs typeface="MV Boli" panose="02000500030200090000" pitchFamily="2" charset="0"/>
                <a:sym typeface="Questrial"/>
              </a:rPr>
              <a:t>Atmosphere </a:t>
            </a:r>
            <a:endParaRPr lang="en" sz="3600" b="1" dirty="0" smtClean="0">
              <a:solidFill>
                <a:srgbClr val="00B0F0"/>
              </a:solidFill>
              <a:latin typeface="MV Boli" panose="02000500030200090000" pitchFamily="2" charset="0"/>
              <a:ea typeface="Questrial"/>
              <a:cs typeface="MV Boli" panose="02000500030200090000" pitchFamily="2" charset="0"/>
              <a:sym typeface="Questrial"/>
            </a:endParaRPr>
          </a:p>
          <a:p>
            <a:pPr marL="639762" lvl="1" indent="-284162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3600" b="1" dirty="0" smtClean="0">
                <a:solidFill>
                  <a:srgbClr val="00B0F0"/>
                </a:solidFill>
                <a:latin typeface="MV Boli" panose="02000500030200090000" pitchFamily="2" charset="0"/>
                <a:ea typeface="Questrial"/>
                <a:cs typeface="MV Boli" panose="02000500030200090000" pitchFamily="2" charset="0"/>
                <a:sym typeface="Questrial"/>
              </a:rPr>
              <a:t>(</a:t>
            </a:r>
            <a:r>
              <a:rPr lang="en" sz="3600" b="1" dirty="0">
                <a:solidFill>
                  <a:srgbClr val="00B0F0"/>
                </a:solidFill>
                <a:latin typeface="MV Boli" panose="02000500030200090000" pitchFamily="2" charset="0"/>
                <a:ea typeface="Questrial"/>
                <a:cs typeface="MV Boli" panose="02000500030200090000" pitchFamily="2" charset="0"/>
                <a:sym typeface="Questrial"/>
              </a:rPr>
              <a:t>3 years) </a:t>
            </a:r>
          </a:p>
          <a:p>
            <a:pPr marL="639762" lvl="1" indent="-284162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3600" b="1" dirty="0">
                <a:solidFill>
                  <a:srgbClr val="663300"/>
                </a:solidFill>
                <a:latin typeface="Nirmala UI" panose="020B0502040204020203" pitchFamily="34" charset="0"/>
                <a:ea typeface="Questrial"/>
                <a:cs typeface="Nirmala UI" panose="020B0502040204020203" pitchFamily="34" charset="0"/>
                <a:sym typeface="Questrial"/>
              </a:rPr>
              <a:t>Soils  (25-30 years) </a:t>
            </a:r>
          </a:p>
          <a:p>
            <a:pPr marL="639762" lvl="1" indent="-284162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4000" b="1" dirty="0">
                <a:solidFill>
                  <a:srgbClr val="0070C0"/>
                </a:solidFill>
                <a:latin typeface="Monotype Corsiva" panose="03010101010201010101" pitchFamily="66" charset="0"/>
                <a:ea typeface="Questrial"/>
                <a:cs typeface="Questrial"/>
                <a:sym typeface="Questrial"/>
              </a:rPr>
              <a:t>Oceans  </a:t>
            </a:r>
            <a:endParaRPr lang="en" sz="4000" b="1" dirty="0" smtClean="0">
              <a:solidFill>
                <a:srgbClr val="0070C0"/>
              </a:solidFill>
              <a:latin typeface="Monotype Corsiva" panose="03010101010201010101" pitchFamily="66" charset="0"/>
              <a:ea typeface="Questrial"/>
              <a:cs typeface="Questrial"/>
              <a:sym typeface="Questrial"/>
            </a:endParaRPr>
          </a:p>
          <a:p>
            <a:pPr marL="639762" lvl="1" indent="-284162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4000" b="1" dirty="0" smtClean="0">
                <a:solidFill>
                  <a:srgbClr val="0070C0"/>
                </a:solidFill>
                <a:latin typeface="Monotype Corsiva" panose="03010101010201010101" pitchFamily="66" charset="0"/>
                <a:ea typeface="Questrial"/>
                <a:cs typeface="Questrial"/>
                <a:sym typeface="Questrial"/>
              </a:rPr>
              <a:t>(up </a:t>
            </a:r>
            <a:r>
              <a:rPr lang="en" sz="4000" b="1" dirty="0">
                <a:solidFill>
                  <a:srgbClr val="0070C0"/>
                </a:solidFill>
                <a:latin typeface="Monotype Corsiva" panose="03010101010201010101" pitchFamily="66" charset="0"/>
                <a:ea typeface="Questrial"/>
                <a:cs typeface="Questrial"/>
                <a:sym typeface="Questrial"/>
              </a:rPr>
              <a:t>to 1500 years )</a:t>
            </a:r>
          </a:p>
        </p:txBody>
      </p:sp>
    </p:spTree>
    <p:extLst>
      <p:ext uri="{BB962C8B-B14F-4D97-AF65-F5344CB8AC3E}">
        <p14:creationId xmlns:p14="http://schemas.microsoft.com/office/powerpoint/2010/main" val="26704324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9472" y="260648"/>
            <a:ext cx="8229600" cy="7429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</a:pPr>
            <a:r>
              <a:rPr lang="en" sz="4000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Carbon Dioxide Reservoirs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-19794" y="1003596"/>
            <a:ext cx="8719120" cy="5449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indent="-279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dirty="0">
                <a:solidFill>
                  <a:schemeClr val="bg1">
                    <a:lumMod val="7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The </a:t>
            </a:r>
            <a:r>
              <a:rPr lang="en" sz="2400" b="1" dirty="0">
                <a:solidFill>
                  <a:schemeClr val="bg1">
                    <a:lumMod val="7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long term </a:t>
            </a:r>
            <a:r>
              <a:rPr lang="en" sz="2400" dirty="0">
                <a:solidFill>
                  <a:schemeClr val="bg1">
                    <a:lumMod val="7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carbon storage units sequester CO</a:t>
            </a:r>
            <a:r>
              <a:rPr lang="en" sz="2400" baseline="-25000" dirty="0">
                <a:solidFill>
                  <a:schemeClr val="bg1">
                    <a:lumMod val="7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lang="en" sz="2400" dirty="0">
                <a:solidFill>
                  <a:schemeClr val="bg1">
                    <a:lumMod val="7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 for thousands or millions of </a:t>
            </a:r>
            <a:r>
              <a:rPr lang="en" sz="2400" dirty="0" smtClean="0">
                <a:solidFill>
                  <a:schemeClr val="bg1">
                    <a:lumMod val="7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years</a:t>
            </a:r>
          </a:p>
          <a:p>
            <a:pPr indent="-279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endParaRPr lang="en" sz="240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55600" lvl="1" indent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None/>
            </a:pPr>
            <a:r>
              <a:rPr lang="en" sz="3200" dirty="0" smtClean="0">
                <a:solidFill>
                  <a:schemeClr val="dk2"/>
                </a:solidFill>
                <a:latin typeface="Monotype Corsiva" panose="03010101010201010101" pitchFamily="66" charset="0"/>
                <a:ea typeface="Questrial"/>
                <a:cs typeface="Questrial"/>
                <a:sym typeface="Questrial"/>
              </a:rPr>
              <a:t>1.  Limestone </a:t>
            </a:r>
            <a:r>
              <a:rPr lang="en" sz="3200" dirty="0">
                <a:solidFill>
                  <a:schemeClr val="dk2"/>
                </a:solidFill>
                <a:latin typeface="Monotype Corsiva" panose="03010101010201010101" pitchFamily="66" charset="0"/>
                <a:ea typeface="Questrial"/>
                <a:cs typeface="Questrial"/>
                <a:sym typeface="Questrial"/>
              </a:rPr>
              <a:t>and other  sedimentary rocks </a:t>
            </a:r>
          </a:p>
          <a:p>
            <a:pPr marL="355600" lvl="1" indent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None/>
            </a:pPr>
            <a:r>
              <a:rPr lang="en" sz="3200" dirty="0" smtClean="0">
                <a:solidFill>
                  <a:schemeClr val="dk2"/>
                </a:solidFill>
                <a:latin typeface="Monotype Corsiva" panose="03010101010201010101" pitchFamily="66" charset="0"/>
                <a:ea typeface="Questrial"/>
                <a:cs typeface="Questrial"/>
                <a:sym typeface="Questrial"/>
              </a:rPr>
              <a:t>2.  Limestone </a:t>
            </a:r>
            <a:r>
              <a:rPr lang="en" sz="3200" dirty="0">
                <a:solidFill>
                  <a:schemeClr val="dk2"/>
                </a:solidFill>
                <a:latin typeface="Monotype Corsiva" panose="03010101010201010101" pitchFamily="66" charset="0"/>
                <a:ea typeface="Questrial"/>
                <a:cs typeface="Questrial"/>
                <a:sym typeface="Questrial"/>
              </a:rPr>
              <a:t>on the ocean floor</a:t>
            </a:r>
          </a:p>
          <a:p>
            <a:pPr marL="914400" lvl="2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3200" dirty="0">
                <a:solidFill>
                  <a:schemeClr val="dk2"/>
                </a:solidFill>
                <a:latin typeface="Monotype Corsiva" panose="03010101010201010101" pitchFamily="66" charset="0"/>
                <a:ea typeface="Questrial"/>
                <a:cs typeface="Questrial"/>
                <a:sym typeface="Questrial"/>
              </a:rPr>
              <a:t>The source of limestone includes marine organisms that make shells and skeletons out of CaCO</a:t>
            </a:r>
            <a:r>
              <a:rPr lang="en" sz="3200" baseline="-25000" dirty="0">
                <a:solidFill>
                  <a:schemeClr val="dk2"/>
                </a:solidFill>
                <a:latin typeface="Monotype Corsiva" panose="03010101010201010101" pitchFamily="66" charset="0"/>
                <a:ea typeface="Questrial"/>
                <a:cs typeface="Questrial"/>
                <a:sym typeface="Questrial"/>
              </a:rPr>
              <a:t>3</a:t>
            </a:r>
            <a:r>
              <a:rPr lang="en" sz="3200" dirty="0">
                <a:solidFill>
                  <a:schemeClr val="dk2"/>
                </a:solidFill>
                <a:latin typeface="Monotype Corsiva" panose="03010101010201010101" pitchFamily="66" charset="0"/>
                <a:ea typeface="Questrial"/>
                <a:cs typeface="Questrial"/>
                <a:sym typeface="Questrial"/>
              </a:rPr>
              <a:t> (water reacting with CO</a:t>
            </a:r>
            <a:r>
              <a:rPr lang="en" sz="3200" baseline="-25000" dirty="0">
                <a:solidFill>
                  <a:schemeClr val="dk2"/>
                </a:solidFill>
                <a:latin typeface="Monotype Corsiva" panose="03010101010201010101" pitchFamily="66" charset="0"/>
                <a:ea typeface="Questrial"/>
                <a:cs typeface="Questrial"/>
                <a:sym typeface="Questrial"/>
              </a:rPr>
              <a:t>2</a:t>
            </a:r>
            <a:r>
              <a:rPr lang="en" sz="3200" dirty="0">
                <a:solidFill>
                  <a:schemeClr val="dk2"/>
                </a:solidFill>
                <a:latin typeface="Monotype Corsiva" panose="03010101010201010101" pitchFamily="66" charset="0"/>
                <a:ea typeface="Questrial"/>
                <a:cs typeface="Questrial"/>
                <a:sym typeface="Questrial"/>
              </a:rPr>
              <a:t>)</a:t>
            </a:r>
          </a:p>
          <a:p>
            <a:pPr marL="355600" lvl="1" indent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None/>
            </a:pPr>
            <a:r>
              <a:rPr lang="en" sz="3200" dirty="0" smtClean="0">
                <a:solidFill>
                  <a:schemeClr val="dk2"/>
                </a:solidFill>
                <a:latin typeface="Monotype Corsiva" panose="03010101010201010101" pitchFamily="66" charset="0"/>
                <a:ea typeface="Questrial"/>
                <a:cs typeface="Questrial"/>
                <a:sym typeface="Questrial"/>
              </a:rPr>
              <a:t>3.  Fossil </a:t>
            </a:r>
            <a:r>
              <a:rPr lang="en" sz="3200" dirty="0">
                <a:solidFill>
                  <a:schemeClr val="dk2"/>
                </a:solidFill>
                <a:latin typeface="Monotype Corsiva" panose="03010101010201010101" pitchFamily="66" charset="0"/>
                <a:ea typeface="Questrial"/>
                <a:cs typeface="Questrial"/>
                <a:sym typeface="Questrial"/>
              </a:rPr>
              <a:t>Fuels</a:t>
            </a:r>
          </a:p>
          <a:p>
            <a:pPr marL="914400" lvl="2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3200" dirty="0">
                <a:solidFill>
                  <a:schemeClr val="dk2"/>
                </a:solidFill>
                <a:latin typeface="Monotype Corsiva" panose="03010101010201010101" pitchFamily="66" charset="0"/>
                <a:ea typeface="Questrial"/>
                <a:cs typeface="Questrial"/>
                <a:sym typeface="Questrial"/>
              </a:rPr>
              <a:t>As plants and animals die and are burried the carbon in their bodies is trapped beneath the ground and converted into coal, </a:t>
            </a:r>
            <a:r>
              <a:rPr lang="en" sz="3200" dirty="0">
                <a:solidFill>
                  <a:schemeClr val="dk2"/>
                </a:solidFill>
                <a:latin typeface="Monotype Corsiva" panose="03010101010201010101" pitchFamily="66" charset="0"/>
                <a:ea typeface="Questrial"/>
                <a:cs typeface="Questrial"/>
                <a:sym typeface="Questrial"/>
              </a:rPr>
              <a:t>oil</a:t>
            </a:r>
            <a:r>
              <a:rPr lang="en" sz="3200" dirty="0">
                <a:solidFill>
                  <a:schemeClr val="dk2"/>
                </a:solidFill>
                <a:latin typeface="Monotype Corsiva" panose="03010101010201010101" pitchFamily="66" charset="0"/>
                <a:ea typeface="Questrial"/>
                <a:cs typeface="Questrial"/>
                <a:sym typeface="Questrial"/>
              </a:rPr>
              <a:t>, and natural gas.</a:t>
            </a:r>
          </a:p>
        </p:txBody>
      </p:sp>
    </p:spTree>
    <p:extLst>
      <p:ext uri="{BB962C8B-B14F-4D97-AF65-F5344CB8AC3E}">
        <p14:creationId xmlns:p14="http://schemas.microsoft.com/office/powerpoint/2010/main" val="26484352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93562" y="-156255"/>
            <a:ext cx="89154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</a:pPr>
            <a:r>
              <a:rPr lang="en" sz="400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Carbon Dioxide &amp; the Oceans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28971" y="548680"/>
            <a:ext cx="9044581" cy="18756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indent="-279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360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When oceans take in CO</a:t>
            </a:r>
            <a:r>
              <a:rPr lang="en" sz="3600" baseline="-2500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lang="en" sz="360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… </a:t>
            </a:r>
          </a:p>
          <a:p>
            <a:pPr marL="355600" lvl="1" indent="0" algn="ctr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None/>
            </a:pPr>
            <a:r>
              <a:rPr lang="en" sz="360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Some CO</a:t>
            </a:r>
            <a:r>
              <a:rPr lang="en" sz="3600" baseline="-2500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lang="en" sz="3600" dirty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 stays dissolved in sea </a:t>
            </a:r>
            <a:r>
              <a:rPr lang="en" sz="3600" dirty="0" smtClean="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water which causes ocean acidification </a:t>
            </a:r>
            <a:endParaRPr lang="en" sz="3600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0530" name="Picture 2" descr="Image result for co2 dissolved in sea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526882" cy="448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2254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8003</TotalTime>
  <Words>489</Words>
  <Application>Microsoft Office PowerPoint</Application>
  <PresentationFormat>On-screen Show (4:3)</PresentationFormat>
  <Paragraphs>83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Diseño predeterminado</vt:lpstr>
      <vt:lpstr>Carbon Cycle</vt:lpstr>
      <vt:lpstr>Journey of a Carbon Atom</vt:lpstr>
      <vt:lpstr>Matter Cycles in Ecosystems</vt:lpstr>
      <vt:lpstr>Carbon Dioxide</vt:lpstr>
      <vt:lpstr>How much warmer...</vt:lpstr>
      <vt:lpstr>The Carbon Cycle</vt:lpstr>
      <vt:lpstr>Carbon Dioxide Reservoirs </vt:lpstr>
      <vt:lpstr>Carbon Dioxide Reservoirs </vt:lpstr>
      <vt:lpstr>Carbon Dioxide &amp; the Oceans</vt:lpstr>
      <vt:lpstr>Carbon Dioxide &amp; the Oceans</vt:lpstr>
      <vt:lpstr>Carbon Dioxide &amp; the Oceans</vt:lpstr>
      <vt:lpstr>PowerPoint Presentation</vt:lpstr>
      <vt:lpstr>Chemistry Review...</vt:lpstr>
      <vt:lpstr>Carbon Dioxide &amp; the Oceans</vt:lpstr>
      <vt:lpstr>Carbon Dioxide &amp; the Oceans</vt:lpstr>
      <vt:lpstr>Significant Human Interventions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COLLIER, RANDI</cp:lastModifiedBy>
  <cp:revision>656</cp:revision>
  <dcterms:created xsi:type="dcterms:W3CDTF">2010-05-23T14:28:12Z</dcterms:created>
  <dcterms:modified xsi:type="dcterms:W3CDTF">2018-11-26T19:50:03Z</dcterms:modified>
</cp:coreProperties>
</file>