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7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80" r:id="rId18"/>
    <p:sldId id="276" r:id="rId19"/>
    <p:sldId id="277" r:id="rId20"/>
    <p:sldId id="278" r:id="rId21"/>
    <p:sldId id="279" r:id="rId22"/>
    <p:sldId id="257" r:id="rId23"/>
    <p:sldId id="259" r:id="rId24"/>
    <p:sldId id="258" r:id="rId25"/>
    <p:sldId id="260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D9FF"/>
    <a:srgbClr val="6C1A00"/>
    <a:srgbClr val="00AACC"/>
    <a:srgbClr val="5EEC3C"/>
    <a:srgbClr val="1D3A00"/>
    <a:srgbClr val="003296"/>
    <a:srgbClr val="E39A39"/>
    <a:srgbClr val="FFC901"/>
    <a:srgbClr val="FE9202"/>
    <a:srgbClr val="FEA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2765A-6A62-4FAA-A18A-F0A8C9E5EEEB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7AE33-0F54-4F31-859D-295D942E1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36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8326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1931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4323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0698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8068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0057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1673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6017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38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0018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3383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3903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5842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8093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9379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0146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9593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1" y="1197405"/>
            <a:ext cx="7940660" cy="122164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3640685"/>
            <a:ext cx="7940661" cy="610820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rgbClr val="6DD9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D67ADF45-1535-47AF-B3A8-B2E9FC265A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itle, Text, and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183356"/>
            <a:ext cx="8385300" cy="10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Quest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838200" y="1428750"/>
            <a:ext cx="3927600" cy="31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318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ymbol"/>
              <a:buChar char="○"/>
              <a:defRPr/>
            </a:lvl1pPr>
            <a:lvl2pPr marL="914400" lvl="1" indent="-4064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ymbol"/>
              <a:buChar char="○"/>
              <a:defRPr/>
            </a:lvl2pPr>
            <a:lvl3pPr marL="1371600" lvl="2" indent="-3810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3pPr>
            <a:lvl4pPr marL="1828800" lvl="3" indent="-355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ymbol"/>
              <a:buChar char="○"/>
              <a:defRPr/>
            </a:lvl4pPr>
            <a:lvl5pPr marL="2286000" lvl="4" indent="-355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ymbol"/>
              <a:buChar char="○"/>
              <a:defRPr/>
            </a:lvl5pPr>
            <a:lvl6pPr marL="2743200" lvl="5" indent="-355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ymbol"/>
              <a:buChar char="○"/>
              <a:defRPr/>
            </a:lvl6pPr>
            <a:lvl7pPr marL="3200400" lvl="6" indent="-355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ymbol"/>
              <a:buChar char="○"/>
              <a:defRPr/>
            </a:lvl7pPr>
            <a:lvl8pPr marL="3657600" lvl="7" indent="-355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ymbol"/>
              <a:buChar char="○"/>
              <a:defRPr/>
            </a:lvl8pPr>
            <a:lvl9pPr marL="4114800" lvl="8" indent="-355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ymbol"/>
              <a:buChar char="○"/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18075" y="1428750"/>
            <a:ext cx="3927600" cy="31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318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ymbol"/>
              <a:buChar char="○"/>
              <a:defRPr/>
            </a:lvl1pPr>
            <a:lvl2pPr marL="914400" lvl="1" indent="-4064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ymbol"/>
              <a:buChar char="○"/>
              <a:defRPr/>
            </a:lvl2pPr>
            <a:lvl3pPr marL="1371600" lvl="2" indent="-3810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3pPr>
            <a:lvl4pPr marL="1828800" lvl="3" indent="-355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ymbol"/>
              <a:buChar char="○"/>
              <a:defRPr/>
            </a:lvl4pPr>
            <a:lvl5pPr marL="2286000" lvl="4" indent="-355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ymbol"/>
              <a:buChar char="○"/>
              <a:defRPr/>
            </a:lvl5pPr>
            <a:lvl6pPr marL="2743200" lvl="5" indent="-355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ymbol"/>
              <a:buChar char="○"/>
              <a:defRPr/>
            </a:lvl6pPr>
            <a:lvl7pPr marL="3200400" lvl="6" indent="-355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ymbol"/>
              <a:buChar char="○"/>
              <a:defRPr/>
            </a:lvl7pPr>
            <a:lvl8pPr marL="3657600" lvl="7" indent="-355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ymbol"/>
              <a:buChar char="○"/>
              <a:defRPr/>
            </a:lvl8pPr>
            <a:lvl9pPr marL="4114800" lvl="8" indent="-355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ymbol"/>
              <a:buChar char="○"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5997575" y="16787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641850" y="4388644"/>
            <a:ext cx="3501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4649787" y="167878"/>
            <a:ext cx="1332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buNone/>
              <a:defRPr/>
            </a:lvl1pPr>
            <a:lvl2pPr marL="0" marR="0" lvl="1" indent="0" algn="l" rtl="0">
              <a:buNone/>
              <a:defRPr/>
            </a:lvl2pPr>
            <a:lvl3pPr marL="0" marR="0" lvl="2" indent="0" algn="l" rtl="0">
              <a:buNone/>
              <a:defRPr/>
            </a:lvl3pPr>
            <a:lvl4pPr marL="0" marR="0" lvl="3" indent="0" algn="l" rtl="0">
              <a:buNone/>
              <a:defRPr/>
            </a:lvl4pPr>
            <a:lvl5pPr marL="0" marR="0" lvl="4" indent="0" algn="l" rtl="0">
              <a:buNone/>
              <a:defRPr/>
            </a:lvl5pPr>
            <a:lvl6pPr marL="0" marR="0" lvl="5" indent="0" algn="l" rtl="0">
              <a:buNone/>
              <a:defRPr/>
            </a:lvl6pPr>
            <a:lvl7pPr marL="0" marR="0" lvl="6" indent="0" algn="l" rtl="0">
              <a:buNone/>
              <a:defRPr/>
            </a:lvl7pPr>
            <a:lvl8pPr marL="0" marR="0" lvl="7" indent="0" algn="l" rtl="0">
              <a:buNone/>
              <a:defRPr/>
            </a:lvl8pPr>
            <a:lvl9pPr marL="0" marR="0" lvl="8" indent="0" algn="l" rtl="0">
              <a:buNone/>
              <a:defRPr/>
            </a:lvl9pPr>
          </a:lstStyle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1" indent="-889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lvl="2" indent="-8890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0" lvl="3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4" indent="-889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lvl="5" indent="-8890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0" lvl="6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7" indent="-889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lvl="8" indent="-8890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1941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183356"/>
            <a:ext cx="8388300" cy="43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318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ymbol"/>
              <a:buChar char="○"/>
              <a:defRPr/>
            </a:lvl1pPr>
            <a:lvl2pPr marL="914400" lvl="1" indent="-4064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ymbol"/>
              <a:buChar char="○"/>
              <a:defRPr/>
            </a:lvl2pPr>
            <a:lvl3pPr marL="1371600" lvl="2" indent="-3810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3pPr>
            <a:lvl4pPr marL="1828800" lvl="3" indent="-355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ymbol"/>
              <a:buChar char="○"/>
              <a:defRPr/>
            </a:lvl4pPr>
            <a:lvl5pPr marL="2286000" lvl="4" indent="-355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ymbol"/>
              <a:buChar char="○"/>
              <a:defRPr/>
            </a:lvl5pPr>
            <a:lvl6pPr marL="2743200" lvl="5" indent="-355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ymbol"/>
              <a:buChar char="○"/>
              <a:defRPr/>
            </a:lvl6pPr>
            <a:lvl7pPr marL="3200400" lvl="6" indent="-355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ymbol"/>
              <a:buChar char="○"/>
              <a:defRPr/>
            </a:lvl7pPr>
            <a:lvl8pPr marL="3657600" lvl="7" indent="-355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ymbol"/>
              <a:buChar char="○"/>
              <a:defRPr/>
            </a:lvl8pPr>
            <a:lvl9pPr marL="4114800" lvl="8" indent="-355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ymbol"/>
              <a:buChar char="○"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5997575" y="16787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4641850" y="4388644"/>
            <a:ext cx="3501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4649787" y="167878"/>
            <a:ext cx="1332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buNone/>
              <a:defRPr/>
            </a:lvl1pPr>
            <a:lvl2pPr marL="0" marR="0" lvl="1" indent="0" algn="l" rtl="0">
              <a:buNone/>
              <a:defRPr/>
            </a:lvl2pPr>
            <a:lvl3pPr marL="0" marR="0" lvl="2" indent="0" algn="l" rtl="0">
              <a:buNone/>
              <a:defRPr/>
            </a:lvl3pPr>
            <a:lvl4pPr marL="0" marR="0" lvl="3" indent="0" algn="l" rtl="0">
              <a:buNone/>
              <a:defRPr/>
            </a:lvl4pPr>
            <a:lvl5pPr marL="0" marR="0" lvl="4" indent="0" algn="l" rtl="0">
              <a:buNone/>
              <a:defRPr/>
            </a:lvl5pPr>
            <a:lvl6pPr marL="0" marR="0" lvl="5" indent="0" algn="l" rtl="0">
              <a:buNone/>
              <a:defRPr/>
            </a:lvl6pPr>
            <a:lvl7pPr marL="0" marR="0" lvl="6" indent="0" algn="l" rtl="0">
              <a:buNone/>
              <a:defRPr/>
            </a:lvl7pPr>
            <a:lvl8pPr marL="0" marR="0" lvl="7" indent="0" algn="l" rtl="0">
              <a:buNone/>
              <a:defRPr/>
            </a:lvl8pPr>
            <a:lvl9pPr marL="0" marR="0" lvl="8" indent="0" algn="l" rtl="0">
              <a:buNone/>
              <a:defRPr/>
            </a:lvl9pPr>
          </a:lstStyle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1" indent="-889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lvl="2" indent="-8890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0" lvl="3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4" indent="-889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lvl="5" indent="-8890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0" lvl="6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7" indent="-889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lvl="8" indent="-8890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0042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and Text" type="objAndTx">
  <p:cSld name="Title, Content and 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183356"/>
            <a:ext cx="8385300" cy="10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Quest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38200" y="1428750"/>
            <a:ext cx="3927600" cy="31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318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ymbol"/>
              <a:buChar char="○"/>
              <a:defRPr/>
            </a:lvl1pPr>
            <a:lvl2pPr marL="914400" lvl="1" indent="-4064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ymbol"/>
              <a:buChar char="○"/>
              <a:defRPr/>
            </a:lvl2pPr>
            <a:lvl3pPr marL="1371600" lvl="2" indent="-3810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3pPr>
            <a:lvl4pPr marL="1828800" lvl="3" indent="-355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ymbol"/>
              <a:buChar char="○"/>
              <a:defRPr/>
            </a:lvl4pPr>
            <a:lvl5pPr marL="2286000" lvl="4" indent="-355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ymbol"/>
              <a:buChar char="○"/>
              <a:defRPr/>
            </a:lvl5pPr>
            <a:lvl6pPr marL="2743200" lvl="5" indent="-355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ymbol"/>
              <a:buChar char="○"/>
              <a:defRPr/>
            </a:lvl6pPr>
            <a:lvl7pPr marL="3200400" lvl="6" indent="-355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ymbol"/>
              <a:buChar char="○"/>
              <a:defRPr/>
            </a:lvl7pPr>
            <a:lvl8pPr marL="3657600" lvl="7" indent="-355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ymbol"/>
              <a:buChar char="○"/>
              <a:defRPr/>
            </a:lvl8pPr>
            <a:lvl9pPr marL="4114800" lvl="8" indent="-355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ymbol"/>
              <a:buChar char="○"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918075" y="1428750"/>
            <a:ext cx="3927600" cy="31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318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ymbol"/>
              <a:buChar char="○"/>
              <a:defRPr/>
            </a:lvl1pPr>
            <a:lvl2pPr marL="914400" lvl="1" indent="-4064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ymbol"/>
              <a:buChar char="○"/>
              <a:defRPr/>
            </a:lvl2pPr>
            <a:lvl3pPr marL="1371600" lvl="2" indent="-3810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3pPr>
            <a:lvl4pPr marL="1828800" lvl="3" indent="-355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ymbol"/>
              <a:buChar char="○"/>
              <a:defRPr/>
            </a:lvl4pPr>
            <a:lvl5pPr marL="2286000" lvl="4" indent="-355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ymbol"/>
              <a:buChar char="○"/>
              <a:defRPr/>
            </a:lvl5pPr>
            <a:lvl6pPr marL="2743200" lvl="5" indent="-355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ymbol"/>
              <a:buChar char="○"/>
              <a:defRPr/>
            </a:lvl6pPr>
            <a:lvl7pPr marL="3200400" lvl="6" indent="-355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ymbol"/>
              <a:buChar char="○"/>
              <a:defRPr/>
            </a:lvl7pPr>
            <a:lvl8pPr marL="3657600" lvl="7" indent="-355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ymbol"/>
              <a:buChar char="○"/>
              <a:defRPr/>
            </a:lvl8pPr>
            <a:lvl9pPr marL="4114800" lvl="8" indent="-355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ymbol"/>
              <a:buChar char="○"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5997575" y="16787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4641850" y="4388644"/>
            <a:ext cx="3501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4649787" y="167878"/>
            <a:ext cx="1332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buNone/>
              <a:defRPr/>
            </a:lvl1pPr>
            <a:lvl2pPr marL="0" marR="0" lvl="1" indent="0" algn="l" rtl="0">
              <a:buNone/>
              <a:defRPr/>
            </a:lvl2pPr>
            <a:lvl3pPr marL="0" marR="0" lvl="2" indent="0" algn="l" rtl="0">
              <a:buNone/>
              <a:defRPr/>
            </a:lvl3pPr>
            <a:lvl4pPr marL="0" marR="0" lvl="3" indent="0" algn="l" rtl="0">
              <a:buNone/>
              <a:defRPr/>
            </a:lvl4pPr>
            <a:lvl5pPr marL="0" marR="0" lvl="4" indent="0" algn="l" rtl="0">
              <a:buNone/>
              <a:defRPr/>
            </a:lvl5pPr>
            <a:lvl6pPr marL="0" marR="0" lvl="5" indent="0" algn="l" rtl="0">
              <a:buNone/>
              <a:defRPr/>
            </a:lvl6pPr>
            <a:lvl7pPr marL="0" marR="0" lvl="6" indent="0" algn="l" rtl="0">
              <a:buNone/>
              <a:defRPr/>
            </a:lvl7pPr>
            <a:lvl8pPr marL="0" marR="0" lvl="7" indent="0" algn="l" rtl="0">
              <a:buNone/>
              <a:defRPr/>
            </a:lvl8pPr>
            <a:lvl9pPr marL="0" marR="0" lvl="8" indent="0" algn="l" rtl="0">
              <a:buNone/>
              <a:defRPr/>
            </a:lvl9pPr>
          </a:lstStyle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1" indent="-889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lvl="2" indent="-8890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0" lvl="3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4" indent="-889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lvl="5" indent="-8890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0" lvl="6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7" indent="-889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lvl="8" indent="-8890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2770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 rot="10800000" flipH="1">
            <a:off x="-348182" y="-16425"/>
            <a:ext cx="1723520" cy="5159925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44243"/>
            <a:ext cx="8229600" cy="363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/>
          <p:nvPr/>
        </p:nvSpPr>
        <p:spPr>
          <a:xfrm rot="10800000" flipH="1">
            <a:off x="-1118653" y="775"/>
            <a:ext cx="3100651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 rot="10800000">
            <a:off x="8088847" y="-9550"/>
            <a:ext cx="1100668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895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610821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09"/>
            <a:ext cx="8246070" cy="3512215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835" y="281174"/>
            <a:ext cx="610820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835" y="1044700"/>
            <a:ext cx="6108200" cy="366376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81175"/>
            <a:ext cx="7940660" cy="610820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6DD9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793943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266340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793943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266340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13AA65-E9E4-4FE6-AFC7-00D324D2808D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Water Pollution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0887" y="183356"/>
            <a:ext cx="7800900" cy="438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935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1042986" y="770334"/>
            <a:ext cx="7499343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</a:pPr>
            <a:r>
              <a:rPr lang="en" sz="3600" b="0" i="0" u="none" strike="noStrike" cap="none" dirty="0">
                <a:solidFill>
                  <a:srgbClr val="FFFF00"/>
                </a:solidFill>
                <a:latin typeface="Arial Narrow" panose="020B0606020202030204" pitchFamily="34" charset="0"/>
                <a:ea typeface="Questrial"/>
                <a:cs typeface="Questrial"/>
                <a:sym typeface="Questrial"/>
              </a:rPr>
              <a:t>The Impacts of Nutrient Enrichment</a:t>
            </a:r>
            <a:endParaRPr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1042987" y="1743075"/>
            <a:ext cx="6777000" cy="26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ymbol"/>
              <a:buChar char="○"/>
            </a:pPr>
            <a:r>
              <a:rPr lang="en" sz="2400" b="0" i="0" u="none" strike="noStrike" cap="none" dirty="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Oligotrophic: nutrient-poor water</a:t>
            </a:r>
            <a:endParaRPr sz="2400" b="0" i="0" u="none" strike="noStrike" cap="none" dirty="0">
              <a:solidFill>
                <a:srgbClr val="FF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640080" marR="0" lvl="1" indent="-3307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○"/>
            </a:pPr>
            <a:r>
              <a:rPr lang="en" sz="2400" dirty="0">
                <a:latin typeface="Questrial"/>
                <a:ea typeface="Questrial"/>
                <a:cs typeface="Questrial"/>
                <a:sym typeface="Questrial"/>
              </a:rPr>
              <a:t>Mostly benthic plants</a:t>
            </a:r>
            <a:endParaRPr sz="2400" dirty="0"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ymbol"/>
              <a:buChar char="○"/>
            </a:pPr>
            <a:r>
              <a:rPr lang="en" sz="2400" b="0" i="0" u="none" strike="noStrike" cap="none" dirty="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Eutrophic: nutrient-rich water</a:t>
            </a:r>
            <a:endParaRPr dirty="0">
              <a:solidFill>
                <a:srgbClr val="FF0000"/>
              </a:solidFill>
            </a:endParaRPr>
          </a:p>
          <a:p>
            <a:pPr marL="640080" marR="0" lvl="1" indent="-356108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Char char="○"/>
            </a:pPr>
            <a:r>
              <a:rPr lang="en" dirty="0"/>
              <a:t>Mostly phytoplankton</a:t>
            </a:r>
            <a:endParaRPr dirty="0"/>
          </a:p>
        </p:txBody>
      </p:sp>
      <p:sp>
        <p:nvSpPr>
          <p:cNvPr id="133" name="Shape 133"/>
          <p:cNvSpPr txBox="1"/>
          <p:nvPr/>
        </p:nvSpPr>
        <p:spPr>
          <a:xfrm>
            <a:off x="1143000" y="3200400"/>
            <a:ext cx="72534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507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45244"/>
            <a:ext cx="8534400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525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</a:pPr>
            <a:r>
              <a:rPr lang="en" sz="4000" b="0" i="0" u="none" strike="noStrike" cap="none" dirty="0">
                <a:solidFill>
                  <a:srgbClr val="FFFF00"/>
                </a:solidFill>
                <a:latin typeface="Arial Narrow" panose="020B0606020202030204" pitchFamily="34" charset="0"/>
                <a:ea typeface="Questrial"/>
                <a:cs typeface="Questrial"/>
                <a:sym typeface="Questrial"/>
              </a:rPr>
              <a:t>Eutrophication</a:t>
            </a:r>
            <a:endParaRPr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5053462" y="1590575"/>
            <a:ext cx="4033800" cy="3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ymbol"/>
              <a:buChar char="○"/>
            </a:pPr>
            <a:r>
              <a:rPr lang="en" b="0" i="0" u="none" strike="noStrike" cap="none" dirty="0">
                <a:solidFill>
                  <a:schemeClr val="bg1"/>
                </a:solidFill>
                <a:latin typeface="Arial Narrow" panose="020B0606020202030204" pitchFamily="34" charset="0"/>
                <a:ea typeface="Questrial"/>
                <a:cs typeface="Questrial"/>
                <a:sym typeface="Questrial"/>
              </a:rPr>
              <a:t>As nutrients are added from pollution, an oligotrophic condition rapidly becomes eutrophic.</a:t>
            </a:r>
            <a:endParaRPr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457200" y="4458650"/>
            <a:ext cx="1798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rPr lang="en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Oligotrophic</a:t>
            </a:r>
            <a:endParaRPr/>
          </a:p>
        </p:txBody>
      </p:sp>
      <p:sp>
        <p:nvSpPr>
          <p:cNvPr id="146" name="Shape 146"/>
          <p:cNvSpPr txBox="1"/>
          <p:nvPr/>
        </p:nvSpPr>
        <p:spPr>
          <a:xfrm>
            <a:off x="3124988" y="4445803"/>
            <a:ext cx="1451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rPr lang="en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Eutrophic</a:t>
            </a:r>
            <a:endParaRPr/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75" y="1159250"/>
            <a:ext cx="4974675" cy="330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19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1042987" y="770334"/>
            <a:ext cx="70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</a:pPr>
            <a:r>
              <a:rPr lang="en" sz="4000" b="0" i="0" u="none" strike="noStrike" cap="none" dirty="0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Eutrophic or Oligotrophic?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1042987" y="1743075"/>
            <a:ext cx="6777000" cy="26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ymbol"/>
              <a:buChar char="○"/>
            </a:pPr>
            <a:r>
              <a:rPr lang="en" sz="2400" b="0" i="0" u="none" strike="noStrike" cap="none" dirty="0">
                <a:latin typeface="Questrial"/>
                <a:ea typeface="Questrial"/>
                <a:cs typeface="Questrial"/>
                <a:sym typeface="Questrial"/>
              </a:rPr>
              <a:t>High dissolved O</a:t>
            </a:r>
            <a:r>
              <a:rPr lang="en" sz="2400" b="0" i="0" u="none" strike="noStrike" cap="none" baseline="-25000" dirty="0">
                <a:latin typeface="Questrial"/>
                <a:ea typeface="Questrial"/>
                <a:cs typeface="Questrial"/>
                <a:sym typeface="Questrial"/>
              </a:rPr>
              <a:t>2</a:t>
            </a:r>
            <a:endParaRPr dirty="0"/>
          </a:p>
          <a:p>
            <a:pPr marL="342900" marR="0" lvl="0" indent="-279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ymbol"/>
              <a:buChar char="○"/>
            </a:pPr>
            <a:r>
              <a:rPr lang="en" sz="2400" b="0" i="0" u="none" strike="noStrike" cap="none" dirty="0">
                <a:latin typeface="Questrial"/>
                <a:ea typeface="Questrial"/>
                <a:cs typeface="Questrial"/>
                <a:sym typeface="Questrial"/>
              </a:rPr>
              <a:t>Deep light penetration</a:t>
            </a:r>
            <a:endParaRPr dirty="0"/>
          </a:p>
          <a:p>
            <a:pPr marL="342900" marR="0" lvl="0" indent="-279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ymbol"/>
              <a:buChar char="○"/>
            </a:pPr>
            <a:r>
              <a:rPr lang="en" sz="2400" b="0" i="0" u="none" strike="noStrike" cap="none" dirty="0">
                <a:latin typeface="Questrial"/>
                <a:ea typeface="Questrial"/>
                <a:cs typeface="Questrial"/>
                <a:sym typeface="Questrial"/>
              </a:rPr>
              <a:t>High phytoplankton</a:t>
            </a:r>
            <a:endParaRPr dirty="0"/>
          </a:p>
          <a:p>
            <a:pPr marL="342900" marR="0" lvl="0" indent="-279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ymbol"/>
              <a:buChar char="○"/>
            </a:pPr>
            <a:r>
              <a:rPr lang="en" sz="2400" b="0" i="0" u="none" strike="noStrike" cap="none" dirty="0">
                <a:latin typeface="Questrial"/>
                <a:ea typeface="Questrial"/>
                <a:cs typeface="Questrial"/>
                <a:sym typeface="Questrial"/>
              </a:rPr>
              <a:t>Turbid waters</a:t>
            </a:r>
            <a:endParaRPr dirty="0"/>
          </a:p>
          <a:p>
            <a:pPr marL="342900" marR="0" lvl="0" indent="-279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ymbol"/>
              <a:buChar char="○"/>
            </a:pPr>
            <a:r>
              <a:rPr lang="en" sz="2400" b="0" i="0" u="none" strike="noStrike" cap="none" dirty="0">
                <a:latin typeface="Questrial"/>
                <a:ea typeface="Questrial"/>
                <a:cs typeface="Questrial"/>
                <a:sym typeface="Questrial"/>
              </a:rPr>
              <a:t>High species diversity</a:t>
            </a:r>
            <a:endParaRPr dirty="0"/>
          </a:p>
          <a:p>
            <a:pPr marL="342900" marR="0" lvl="0" indent="-279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ymbol"/>
              <a:buChar char="○"/>
            </a:pPr>
            <a:r>
              <a:rPr lang="en" sz="2400" b="0" i="0" u="none" strike="noStrike" cap="none" dirty="0">
                <a:latin typeface="Questrial"/>
                <a:ea typeface="Questrial"/>
                <a:cs typeface="Questrial"/>
                <a:sym typeface="Questrial"/>
              </a:rPr>
              <a:t>Good recreational qualities</a:t>
            </a:r>
            <a:endParaRPr dirty="0"/>
          </a:p>
          <a:p>
            <a:pPr marL="342900" marR="0" lvl="0" indent="-279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ymbol"/>
              <a:buChar char="○"/>
            </a:pPr>
            <a:r>
              <a:rPr lang="en" sz="2400" b="0" i="0" u="none" strike="noStrike" cap="none" dirty="0">
                <a:latin typeface="Questrial"/>
                <a:ea typeface="Questrial"/>
                <a:cs typeface="Questrial"/>
                <a:sym typeface="Questrial"/>
              </a:rPr>
              <a:t>High detritus decomposition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670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1042987" y="770334"/>
            <a:ext cx="70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</a:pPr>
            <a:r>
              <a:rPr lang="en" sz="4000" b="0" i="0" u="none" strike="noStrike" cap="none" dirty="0">
                <a:solidFill>
                  <a:srgbClr val="FFFF00"/>
                </a:solidFill>
                <a:latin typeface="Arial Narrow" panose="020B0606020202030204" pitchFamily="34" charset="0"/>
                <a:ea typeface="Questrial"/>
                <a:cs typeface="Questrial"/>
                <a:sym typeface="Questrial"/>
              </a:rPr>
              <a:t>Eutrophic or Oligotrophic?</a:t>
            </a:r>
            <a:endParaRPr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042987" y="1743075"/>
            <a:ext cx="6777000" cy="26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ymbol"/>
              <a:buChar char="○"/>
            </a:pPr>
            <a:r>
              <a:rPr lang="en" sz="2400" b="0" i="0" u="none" strike="noStrike" cap="none" dirty="0">
                <a:latin typeface="Questrial"/>
                <a:ea typeface="Questrial"/>
                <a:cs typeface="Questrial"/>
                <a:sym typeface="Questrial"/>
              </a:rPr>
              <a:t>Low bacteria decomposition</a:t>
            </a:r>
            <a:endParaRPr dirty="0"/>
          </a:p>
          <a:p>
            <a:pPr marL="342900" marR="0" lvl="0" indent="-279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ymbol"/>
              <a:buChar char="○"/>
            </a:pPr>
            <a:r>
              <a:rPr lang="en" sz="2400" b="0" i="0" u="none" strike="noStrike" cap="none" dirty="0">
                <a:latin typeface="Questrial"/>
                <a:ea typeface="Questrial"/>
                <a:cs typeface="Questrial"/>
                <a:sym typeface="Questrial"/>
              </a:rPr>
              <a:t>Benthic plants</a:t>
            </a:r>
            <a:endParaRPr dirty="0"/>
          </a:p>
          <a:p>
            <a:pPr marL="342900" marR="0" lvl="0" indent="-279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ymbol"/>
              <a:buChar char="○"/>
            </a:pPr>
            <a:r>
              <a:rPr lang="en" sz="2400" b="0" i="0" u="none" strike="noStrike" cap="none" dirty="0">
                <a:latin typeface="Questrial"/>
                <a:ea typeface="Questrial"/>
                <a:cs typeface="Questrial"/>
                <a:sym typeface="Questrial"/>
              </a:rPr>
              <a:t>Warm water</a:t>
            </a:r>
            <a:endParaRPr dirty="0"/>
          </a:p>
          <a:p>
            <a:pPr marL="342900" marR="0" lvl="0" indent="-279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ymbol"/>
              <a:buChar char="○"/>
            </a:pPr>
            <a:r>
              <a:rPr lang="en" sz="2400" b="0" i="0" u="none" strike="noStrike" cap="none" dirty="0">
                <a:latin typeface="Questrial"/>
                <a:ea typeface="Questrial"/>
                <a:cs typeface="Questrial"/>
                <a:sym typeface="Questrial"/>
              </a:rPr>
              <a:t>High nutrient concentration</a:t>
            </a:r>
            <a:endParaRPr dirty="0"/>
          </a:p>
          <a:p>
            <a:pPr marL="342900" marR="0" lvl="0" indent="-279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ymbol"/>
              <a:buChar char="○"/>
            </a:pPr>
            <a:r>
              <a:rPr lang="en" sz="2400" b="0" i="0" u="none" strike="noStrike" cap="none" dirty="0">
                <a:latin typeface="Questrial"/>
                <a:ea typeface="Questrial"/>
                <a:cs typeface="Questrial"/>
                <a:sym typeface="Questrial"/>
              </a:rPr>
              <a:t>High BOD</a:t>
            </a:r>
            <a:endParaRPr dirty="0"/>
          </a:p>
          <a:p>
            <a:pPr marL="342900" marR="0" lvl="0" indent="-279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ymbol"/>
              <a:buChar char="○"/>
            </a:pPr>
            <a:r>
              <a:rPr lang="en" sz="2400" b="0" i="0" u="none" strike="noStrike" cap="none" dirty="0">
                <a:latin typeface="Questrial"/>
                <a:ea typeface="Questrial"/>
                <a:cs typeface="Questrial"/>
                <a:sym typeface="Questrial"/>
              </a:rPr>
              <a:t>High sediments</a:t>
            </a:r>
            <a:endParaRPr dirty="0"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39140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eutrophication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295" y="963684"/>
            <a:ext cx="4571211" cy="351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120087" y="106284"/>
            <a:ext cx="70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</a:pPr>
            <a:r>
              <a:rPr lang="en" sz="4000" b="0" i="0" u="none" strike="noStrike" cap="none" dirty="0">
                <a:solidFill>
                  <a:srgbClr val="FFFF00"/>
                </a:solidFill>
                <a:latin typeface="Arial Narrow" panose="020B0606020202030204" pitchFamily="34" charset="0"/>
                <a:ea typeface="Questrial"/>
                <a:cs typeface="Questrial"/>
                <a:sym typeface="Questrial"/>
              </a:rPr>
              <a:t>Combating Eutrophication</a:t>
            </a:r>
            <a:endParaRPr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243987" y="1044700"/>
            <a:ext cx="6777000" cy="3659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ymbol"/>
              <a:buChar char="○"/>
            </a:pPr>
            <a:r>
              <a:rPr lang="en" sz="3200" b="0" i="0" u="none" strike="noStrike" cap="none" dirty="0">
                <a:latin typeface="Arial Narrow" panose="020B0606020202030204" pitchFamily="34" charset="0"/>
                <a:ea typeface="Questrial"/>
                <a:cs typeface="Questrial"/>
                <a:sym typeface="Questrial"/>
              </a:rPr>
              <a:t>Attack the symptoms</a:t>
            </a:r>
            <a:endParaRPr sz="3200" dirty="0">
              <a:latin typeface="Arial Narrow" panose="020B0606020202030204" pitchFamily="34" charset="0"/>
            </a:endParaRPr>
          </a:p>
          <a:p>
            <a:pPr marL="639762" marR="0" lvl="1" indent="-2841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ymbol"/>
              <a:buChar char="○"/>
            </a:pPr>
            <a:r>
              <a:rPr lang="en" sz="3200" b="0" i="0" u="none" strike="noStrike" cap="none" dirty="0">
                <a:latin typeface="Arial Narrow" panose="020B0606020202030204" pitchFamily="34" charset="0"/>
                <a:ea typeface="Questrial"/>
                <a:cs typeface="Questrial"/>
                <a:sym typeface="Questrial"/>
              </a:rPr>
              <a:t>Chemical treatment</a:t>
            </a:r>
            <a:endParaRPr sz="3200" dirty="0">
              <a:latin typeface="Arial Narrow" panose="020B0606020202030204" pitchFamily="34" charset="0"/>
            </a:endParaRPr>
          </a:p>
          <a:p>
            <a:pPr marL="639762" marR="0" lvl="1" indent="-2841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ymbol"/>
              <a:buChar char="○"/>
            </a:pPr>
            <a:r>
              <a:rPr lang="en" sz="3200" b="0" i="0" u="none" strike="noStrike" cap="none" dirty="0">
                <a:latin typeface="Arial Narrow" panose="020B0606020202030204" pitchFamily="34" charset="0"/>
                <a:ea typeface="Questrial"/>
                <a:cs typeface="Questrial"/>
                <a:sym typeface="Questrial"/>
              </a:rPr>
              <a:t>Aeration</a:t>
            </a:r>
            <a:endParaRPr sz="3200" dirty="0">
              <a:latin typeface="Arial Narrow" panose="020B0606020202030204" pitchFamily="34" charset="0"/>
            </a:endParaRPr>
          </a:p>
          <a:p>
            <a:pPr marL="639762" marR="0" lvl="1" indent="-2841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ymbol"/>
              <a:buChar char="○"/>
            </a:pPr>
            <a:r>
              <a:rPr lang="en" sz="3200" b="0" i="0" u="none" strike="noStrike" cap="none" dirty="0">
                <a:latin typeface="Arial Narrow" panose="020B0606020202030204" pitchFamily="34" charset="0"/>
                <a:ea typeface="Questrial"/>
                <a:cs typeface="Questrial"/>
                <a:sym typeface="Questrial"/>
              </a:rPr>
              <a:t>Harvesting aquatic weeds</a:t>
            </a:r>
            <a:endParaRPr sz="3200" dirty="0">
              <a:latin typeface="Arial Narrow" panose="020B0606020202030204" pitchFamily="34" charset="0"/>
            </a:endParaRPr>
          </a:p>
          <a:p>
            <a:pPr marL="639762" marR="0" lvl="1" indent="-2841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ymbol"/>
              <a:buChar char="○"/>
            </a:pPr>
            <a:r>
              <a:rPr lang="en" sz="3200" b="0" i="0" u="none" strike="noStrike" cap="none" dirty="0">
                <a:latin typeface="Arial Narrow" panose="020B0606020202030204" pitchFamily="34" charset="0"/>
                <a:ea typeface="Questrial"/>
                <a:cs typeface="Questrial"/>
                <a:sym typeface="Questrial"/>
              </a:rPr>
              <a:t>Drawing water down</a:t>
            </a:r>
            <a:endParaRPr sz="3200" dirty="0">
              <a:latin typeface="Arial Narrow" panose="020B0606020202030204" pitchFamily="34" charset="0"/>
            </a:endParaRPr>
          </a:p>
          <a:p>
            <a:pPr marL="342900" marR="0" lvl="0" indent="-2794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ymbol"/>
              <a:buChar char="○"/>
            </a:pPr>
            <a:r>
              <a:rPr lang="en" sz="3200" b="0" i="0" u="none" strike="noStrike" cap="none" dirty="0">
                <a:latin typeface="Arial Narrow" panose="020B0606020202030204" pitchFamily="34" charset="0"/>
                <a:ea typeface="Questrial"/>
                <a:cs typeface="Questrial"/>
                <a:sym typeface="Questrial"/>
              </a:rPr>
              <a:t>Getting at root cause</a:t>
            </a:r>
            <a:endParaRPr sz="3200" dirty="0">
              <a:latin typeface="Arial Narrow" panose="020B0606020202030204" pitchFamily="34" charset="0"/>
            </a:endParaRPr>
          </a:p>
          <a:p>
            <a:pPr marL="639762" marR="0" lvl="1" indent="-2841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ymbol"/>
              <a:buChar char="○"/>
            </a:pPr>
            <a:r>
              <a:rPr lang="en" sz="3200" b="0" i="0" u="none" strike="noStrike" cap="none" dirty="0">
                <a:latin typeface="Arial Narrow" panose="020B0606020202030204" pitchFamily="34" charset="0"/>
                <a:ea typeface="Questrial"/>
                <a:cs typeface="Questrial"/>
                <a:sym typeface="Questrial"/>
              </a:rPr>
              <a:t>Controlling point sources</a:t>
            </a:r>
            <a:endParaRPr sz="3200" dirty="0">
              <a:latin typeface="Arial Narrow" panose="020B0606020202030204" pitchFamily="34" charset="0"/>
            </a:endParaRPr>
          </a:p>
          <a:p>
            <a:pPr marL="639762" marR="0" lvl="1" indent="-2841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ymbol"/>
              <a:buChar char="○"/>
            </a:pPr>
            <a:r>
              <a:rPr lang="en" sz="3200" b="0" i="0" u="none" strike="noStrike" cap="none" dirty="0">
                <a:latin typeface="Arial Narrow" panose="020B0606020202030204" pitchFamily="34" charset="0"/>
                <a:ea typeface="Questrial"/>
                <a:cs typeface="Questrial"/>
                <a:sym typeface="Questrial"/>
              </a:rPr>
              <a:t>Controlling non-point sources</a:t>
            </a:r>
            <a:endParaRPr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38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eutroph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015" y="281175"/>
            <a:ext cx="5194855" cy="449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3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736882"/>
            <a:ext cx="9424416" cy="4717645"/>
          </a:xfrm>
        </p:spPr>
        <p:txBody>
          <a:bodyPr/>
          <a:lstStyle/>
          <a:p>
            <a:pPr marL="996950" lvl="1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Coal </a:t>
            </a:r>
            <a:r>
              <a:rPr lang="en-US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Powerplants</a:t>
            </a: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:  Heats water to steam to turn turbines then uses cooling tower to condense water.  Water is 10</a:t>
            </a:r>
            <a:r>
              <a:rPr lang="en-US" baseline="30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</a:t>
            </a: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 hotter when put back into the lake.  </a:t>
            </a:r>
          </a:p>
          <a:p>
            <a:pPr marL="996950" lvl="1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Urban </a:t>
            </a:r>
            <a:r>
              <a:rPr lang="en-US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Stormwater</a:t>
            </a: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Runoff: Surfaces like parking lots and sidewalks heat up.  When it rains, water absorbs heat and is put into bodies of water</a:t>
            </a:r>
          </a:p>
          <a:p>
            <a:pPr marL="996950" lvl="1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Deforestation:  Forests &amp; vegetation reflect back &amp; absorb sun’s heat.  Deforestation leaves the water sources directly exposed to sunlight!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257318"/>
            <a:ext cx="9229344" cy="994200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  <a:latin typeface="Constantia" panose="02030602050306030303" pitchFamily="18" charset="0"/>
              </a:rPr>
              <a:t>Thermal Pollution: Causes decrease in DO</a:t>
            </a:r>
            <a:endParaRPr lang="en-US" sz="3200" dirty="0">
              <a:solidFill>
                <a:srgbClr val="FFFF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1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749074"/>
            <a:ext cx="8686800" cy="412546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Can clog the blowholes of whales &amp; dolphins so that they can’t breathe or communicate</a:t>
            </a:r>
          </a:p>
          <a:p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Coats the fur of otters and seals which can cause hypothermia</a:t>
            </a:r>
          </a:p>
          <a:p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When it washes into coastal marshes, mangrove forests or other wetlands, it damages the plants &amp; makes area unsuitable for wildlife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245126"/>
            <a:ext cx="8229600" cy="9942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nstantia" panose="02030602050306030303" pitchFamily="18" charset="0"/>
              </a:rPr>
              <a:t>Oil Spills</a:t>
            </a:r>
            <a:endParaRPr lang="en-US" dirty="0">
              <a:solidFill>
                <a:srgbClr val="FFFF00"/>
              </a:solidFill>
              <a:latin typeface="Constantia" panose="02030602050306030303" pitchFamily="18" charset="0"/>
            </a:endParaRPr>
          </a:p>
        </p:txBody>
      </p:sp>
      <p:pic>
        <p:nvPicPr>
          <p:cNvPr id="1026" name="Picture 2" descr="Image result for oil spill otters bi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51" y="579307"/>
            <a:ext cx="6582039" cy="407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50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296260" y="207584"/>
            <a:ext cx="7788202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</a:pPr>
            <a:r>
              <a:rPr lang="en" sz="4000" b="1" i="0" u="none" strike="noStrike" cap="none" dirty="0">
                <a:solidFill>
                  <a:srgbClr val="FFFF00"/>
                </a:solidFill>
                <a:latin typeface="Arial Narrow" panose="020B0606020202030204" pitchFamily="34" charset="0"/>
                <a:ea typeface="Questrial"/>
                <a:cs typeface="Questrial"/>
                <a:sym typeface="Questrial"/>
              </a:rPr>
              <a:t>Water Pollution Types</a:t>
            </a:r>
            <a:endParaRPr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01670" y="1363850"/>
            <a:ext cx="8830930" cy="3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ymbol"/>
              <a:buChar char="○"/>
            </a:pPr>
            <a:r>
              <a:rPr lang="en" sz="2400" b="0" i="0" u="none" strike="noStrike" cap="none" dirty="0">
                <a:latin typeface="Arial Narrow" panose="020B0606020202030204" pitchFamily="34" charset="0"/>
                <a:ea typeface="Questrial"/>
                <a:cs typeface="Questrial"/>
                <a:sym typeface="Questrial"/>
              </a:rPr>
              <a:t>Pathogens/Sewage</a:t>
            </a:r>
            <a:endParaRPr dirty="0">
              <a:latin typeface="Arial Narrow" panose="020B0606020202030204" pitchFamily="34" charset="0"/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ymbol"/>
              <a:buChar char="○"/>
            </a:pPr>
            <a:r>
              <a:rPr lang="en" sz="2400" b="0" i="0" u="none" strike="noStrike" cap="none" dirty="0">
                <a:latin typeface="Arial Narrow" panose="020B0606020202030204" pitchFamily="34" charset="0"/>
                <a:ea typeface="Questrial"/>
                <a:cs typeface="Questrial"/>
                <a:sym typeface="Questrial"/>
              </a:rPr>
              <a:t>Organic Wastes</a:t>
            </a:r>
            <a:endParaRPr dirty="0">
              <a:latin typeface="Arial Narrow" panose="020B0606020202030204" pitchFamily="34" charset="0"/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ymbol"/>
              <a:buChar char="○"/>
            </a:pPr>
            <a:r>
              <a:rPr lang="en" sz="2400" b="0" i="0" u="none" strike="noStrike" cap="none" dirty="0">
                <a:latin typeface="Arial Narrow" panose="020B0606020202030204" pitchFamily="34" charset="0"/>
                <a:ea typeface="Questrial"/>
                <a:cs typeface="Questrial"/>
                <a:sym typeface="Questrial"/>
              </a:rPr>
              <a:t>Inorganic Chemicals</a:t>
            </a:r>
            <a:endParaRPr dirty="0">
              <a:latin typeface="Arial Narrow" panose="020B0606020202030204" pitchFamily="34" charset="0"/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ymbol"/>
              <a:buChar char="○"/>
            </a:pPr>
            <a:r>
              <a:rPr lang="en" sz="2400" b="0" i="0" u="none" strike="noStrike" cap="none" dirty="0">
                <a:latin typeface="Arial Narrow" panose="020B0606020202030204" pitchFamily="34" charset="0"/>
                <a:ea typeface="Questrial"/>
                <a:cs typeface="Questrial"/>
                <a:sym typeface="Questrial"/>
              </a:rPr>
              <a:t>Sediments</a:t>
            </a:r>
            <a:endParaRPr dirty="0">
              <a:latin typeface="Arial Narrow" panose="020B0606020202030204" pitchFamily="34" charset="0"/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ymbol"/>
              <a:buChar char="○"/>
            </a:pPr>
            <a:r>
              <a:rPr lang="en" sz="2400" b="0" i="0" u="none" strike="noStrike" cap="none" dirty="0">
                <a:latin typeface="Arial Narrow" panose="020B0606020202030204" pitchFamily="34" charset="0"/>
                <a:ea typeface="Questrial"/>
                <a:cs typeface="Questrial"/>
                <a:sym typeface="Questrial"/>
              </a:rPr>
              <a:t>Nutrients</a:t>
            </a:r>
            <a:endParaRPr dirty="0">
              <a:latin typeface="Arial Narrow" panose="020B0606020202030204" pitchFamily="34" charset="0"/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ymbol"/>
              <a:buChar char="○"/>
            </a:pPr>
            <a:r>
              <a:rPr lang="en" sz="2400" b="0" i="0" u="none" strike="noStrike" cap="none" dirty="0">
                <a:latin typeface="Arial Narrow" panose="020B0606020202030204" pitchFamily="34" charset="0"/>
                <a:ea typeface="Questrial"/>
                <a:cs typeface="Questrial"/>
                <a:sym typeface="Questrial"/>
              </a:rPr>
              <a:t>Thermal</a:t>
            </a:r>
            <a:endParaRPr dirty="0">
              <a:latin typeface="Arial Narrow" panose="020B0606020202030204" pitchFamily="34" charset="0"/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ymbol"/>
              <a:buChar char="○"/>
            </a:pPr>
            <a:r>
              <a:rPr lang="en" sz="2400" b="0" i="0" u="none" strike="noStrike" cap="none" dirty="0">
                <a:latin typeface="Arial Narrow" panose="020B0606020202030204" pitchFamily="34" charset="0"/>
                <a:ea typeface="Questrial"/>
                <a:cs typeface="Questrial"/>
                <a:sym typeface="Questrial"/>
              </a:rPr>
              <a:t>Oil Spills</a:t>
            </a:r>
            <a:endParaRPr dirty="0">
              <a:latin typeface="Arial Narrow" panose="020B0606020202030204" pitchFamily="34" charset="0"/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ymbol"/>
              <a:buChar char="○"/>
            </a:pPr>
            <a:r>
              <a:rPr lang="en" sz="2400" b="0" i="0" u="none" strike="noStrike" cap="none" dirty="0">
                <a:latin typeface="Arial Narrow" panose="020B0606020202030204" pitchFamily="34" charset="0"/>
                <a:ea typeface="Questrial"/>
                <a:cs typeface="Questrial"/>
                <a:sym typeface="Questrial"/>
              </a:rPr>
              <a:t>Radioactive</a:t>
            </a:r>
            <a:endParaRPr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587" y="1210109"/>
            <a:ext cx="16668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19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Relates to Thermal Pollution</a:t>
            </a:r>
          </a:p>
          <a:p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Water is used to cool the control rods.  Warm water is put back into lake which causes dissolved oxygen to decrease.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nstantia" panose="02030602050306030303" pitchFamily="18" charset="0"/>
              </a:rPr>
              <a:t>Radioactive</a:t>
            </a:r>
            <a:endParaRPr lang="en-US" dirty="0">
              <a:solidFill>
                <a:srgbClr val="FFFF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33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232612" y="196334"/>
            <a:ext cx="7024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Homework</a:t>
            </a:r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1009199" y="1053725"/>
            <a:ext cx="7330800" cy="26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63576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Research a case of eutrophication.</a:t>
            </a:r>
            <a:endParaRPr/>
          </a:p>
          <a:p>
            <a:pPr marL="342900" lvl="0" indent="-163576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Include:</a:t>
            </a:r>
            <a:endParaRPr/>
          </a:p>
          <a:p>
            <a:pPr marL="457200" lvl="0" indent="-431800" rtl="0">
              <a:spcBef>
                <a:spcPts val="480"/>
              </a:spcBef>
              <a:spcAft>
                <a:spcPts val="0"/>
              </a:spcAft>
              <a:buSzPts val="3200"/>
              <a:buChar char="○"/>
            </a:pPr>
            <a:r>
              <a:rPr lang="en"/>
              <a:t>Source of the pollution</a:t>
            </a:r>
            <a:endParaRPr/>
          </a:p>
          <a:p>
            <a: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"/>
              <a:t>Area (size) affected</a:t>
            </a:r>
            <a:endParaRPr/>
          </a:p>
          <a:p>
            <a: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"/>
              <a:t>Map showing the location</a:t>
            </a:r>
            <a:endParaRPr/>
          </a:p>
          <a:p>
            <a: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"/>
              <a:t>Pictures of the problem</a:t>
            </a:r>
            <a:endParaRPr/>
          </a:p>
          <a:p>
            <a:pPr marL="457200" lvl="0" indent="-431800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"/>
              <a:t>How was it solved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2468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Make Effective Presentations</a:t>
            </a:r>
          </a:p>
          <a:p>
            <a:r>
              <a:rPr lang="en-US"/>
              <a:t>Using Awesome Backgrounds</a:t>
            </a:r>
          </a:p>
          <a:p>
            <a:r>
              <a:rPr lang="en-US"/>
              <a:t>Engage your Audience</a:t>
            </a:r>
          </a:p>
          <a:p>
            <a:r>
              <a:rPr lang="en-US"/>
              <a:t>Capture Audience Attention</a:t>
            </a:r>
          </a:p>
          <a:p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Make Effective Presentations</a:t>
            </a:r>
          </a:p>
          <a:p>
            <a:r>
              <a:rPr lang="en-US"/>
              <a:t>Using Awesome Backgrounds</a:t>
            </a:r>
          </a:p>
          <a:p>
            <a:r>
              <a:rPr lang="en-US"/>
              <a:t>Engage your Audience</a:t>
            </a:r>
          </a:p>
          <a:p>
            <a:r>
              <a:rPr lang="en-US"/>
              <a:t>Capture Audience Attention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Product 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Feature 1</a:t>
            </a:r>
          </a:p>
          <a:p>
            <a:r>
              <a:rPr lang="en-US"/>
              <a:t>Feature 2</a:t>
            </a:r>
          </a:p>
          <a:p>
            <a:r>
              <a:rPr lang="en-US"/>
              <a:t>Feature 3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Product B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Feature 1</a:t>
            </a:r>
          </a:p>
          <a:p>
            <a:r>
              <a:rPr lang="en-US"/>
              <a:t>Feature 2</a:t>
            </a:r>
          </a:p>
          <a:p>
            <a:r>
              <a:rPr lang="en-US"/>
              <a:t>Feature 3</a:t>
            </a: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websites\free-power-point-templates\2012\log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3853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en" sz="4000" b="0" i="0" u="none" strike="noStrike" cap="none" dirty="0">
                <a:solidFill>
                  <a:srgbClr val="FFFF00"/>
                </a:solidFill>
                <a:latin typeface="Arial Narrow" panose="020B0606020202030204" pitchFamily="34" charset="0"/>
                <a:ea typeface="Questrial"/>
                <a:cs typeface="Questrial"/>
                <a:sym typeface="Questrial"/>
              </a:rPr>
              <a:t>Pathogens Carried by Sewage</a:t>
            </a:r>
            <a:endParaRPr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228600" y="1028700"/>
            <a:ext cx="3665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ymbol"/>
              <a:buChar char="○"/>
            </a:pPr>
            <a:r>
              <a:rPr lang="en" sz="2800" b="0" i="0" u="none" strike="noStrike" cap="none" dirty="0">
                <a:solidFill>
                  <a:schemeClr val="bg1"/>
                </a:solidFill>
                <a:latin typeface="Arial Narrow" panose="020B0606020202030204" pitchFamily="34" charset="0"/>
                <a:ea typeface="Questrial"/>
                <a:cs typeface="Questrial"/>
                <a:sym typeface="Questrial"/>
              </a:rPr>
              <a:t>Disease-causing agents</a:t>
            </a:r>
            <a:endParaRPr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2900" marR="0" lvl="0" indent="-2794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ymbol"/>
              <a:buChar char="○"/>
            </a:pPr>
            <a:r>
              <a:rPr lang="en" sz="2800" b="0" i="0" u="none" strike="noStrike" cap="none" dirty="0">
                <a:solidFill>
                  <a:schemeClr val="bg1"/>
                </a:solidFill>
                <a:latin typeface="Arial Narrow" panose="020B0606020202030204" pitchFamily="34" charset="0"/>
                <a:ea typeface="Questrial"/>
                <a:cs typeface="Questrial"/>
                <a:sym typeface="Questrial"/>
              </a:rPr>
              <a:t>Safety measures</a:t>
            </a:r>
            <a:endParaRPr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639762" marR="0" lvl="1" indent="-2841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ymbol"/>
              <a:buChar char="○"/>
            </a:pPr>
            <a:r>
              <a:rPr lang="en" b="0" i="0" u="none" strike="noStrike" cap="none" dirty="0">
                <a:solidFill>
                  <a:schemeClr val="bg1"/>
                </a:solidFill>
                <a:latin typeface="Arial Narrow" panose="020B0606020202030204" pitchFamily="34" charset="0"/>
                <a:ea typeface="Questrial"/>
                <a:cs typeface="Questrial"/>
                <a:sym typeface="Questrial"/>
              </a:rPr>
              <a:t>Purification of public water supply</a:t>
            </a:r>
            <a:r>
              <a:rPr lang="en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639762" marR="0" lvl="1" indent="-2841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ymbol"/>
              <a:buChar char="○"/>
            </a:pPr>
            <a:r>
              <a:rPr lang="en" b="0" i="0" u="none" strike="noStrike" cap="none" dirty="0">
                <a:solidFill>
                  <a:schemeClr val="bg1"/>
                </a:solidFill>
                <a:latin typeface="Arial Narrow" panose="020B0606020202030204" pitchFamily="34" charset="0"/>
                <a:ea typeface="Questrial"/>
                <a:cs typeface="Questrial"/>
                <a:sym typeface="Questrial"/>
              </a:rPr>
              <a:t>Sanitary collection/treat-ment of sewage</a:t>
            </a:r>
            <a:endParaRPr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639762" marR="0" lvl="1" indent="-2841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ymbol"/>
              <a:buChar char="○"/>
            </a:pPr>
            <a:r>
              <a:rPr lang="en" b="0" i="0" u="none" strike="noStrike" cap="none" dirty="0">
                <a:solidFill>
                  <a:schemeClr val="bg1"/>
                </a:solidFill>
                <a:latin typeface="Arial Narrow" panose="020B0606020202030204" pitchFamily="34" charset="0"/>
                <a:ea typeface="Questrial"/>
                <a:cs typeface="Questrial"/>
                <a:sym typeface="Questrial"/>
              </a:rPr>
              <a:t>Sanitary practices when processing food</a:t>
            </a:r>
            <a:endParaRPr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84" name="Shape 84" descr="17_T0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07800" y="1028700"/>
            <a:ext cx="4981500" cy="39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735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-302050" y="1020924"/>
            <a:ext cx="5873225" cy="412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9762" marR="0" lvl="1" indent="-284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ymbol"/>
              <a:buChar char="○"/>
            </a:pPr>
            <a:r>
              <a:rPr lang="en" sz="2400" b="0" i="0" u="none" strike="noStrike" cap="none" dirty="0">
                <a:latin typeface="Questrial"/>
                <a:ea typeface="Questrial"/>
                <a:cs typeface="Questrial"/>
                <a:sym typeface="Questrial"/>
              </a:rPr>
              <a:t>scientists monitor water quality by using bacterial counts, chemical analysis, and indicator organisms</a:t>
            </a:r>
            <a:endParaRPr sz="2400" dirty="0"/>
          </a:p>
          <a:p>
            <a:pPr marL="9144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ymbol"/>
              <a:buChar char="○"/>
            </a:pPr>
            <a:r>
              <a:rPr lang="en" b="0" i="0" u="none" strike="noStrike" cap="none" dirty="0">
                <a:latin typeface="Questrial"/>
                <a:ea typeface="Questrial"/>
                <a:cs typeface="Questrial"/>
                <a:sym typeface="Questrial"/>
              </a:rPr>
              <a:t>number of colonies of </a:t>
            </a:r>
            <a:r>
              <a:rPr lang="en" b="1" i="0" u="none" strike="noStrike" cap="none" dirty="0">
                <a:latin typeface="Questrial"/>
                <a:ea typeface="Questrial"/>
                <a:cs typeface="Questrial"/>
                <a:sym typeface="Questrial"/>
              </a:rPr>
              <a:t>fecal coliform bacteria</a:t>
            </a:r>
            <a:r>
              <a:rPr lang="en" b="0" i="0" u="none" strike="noStrike" cap="none" dirty="0">
                <a:latin typeface="Questrial"/>
                <a:ea typeface="Questrial"/>
                <a:cs typeface="Questrial"/>
                <a:sym typeface="Questrial"/>
              </a:rPr>
              <a:t> present in a water sample</a:t>
            </a:r>
            <a:endParaRPr dirty="0"/>
          </a:p>
          <a:p>
            <a:pPr marL="1123950" marR="0" lvl="3" indent="-2349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ymbol"/>
              <a:buChar char="○"/>
            </a:pPr>
            <a:r>
              <a:rPr lang="en" sz="2400" b="0" i="0" u="none" strike="noStrike" cap="none" dirty="0">
                <a:latin typeface="Questrial"/>
                <a:ea typeface="Questrial"/>
                <a:cs typeface="Questrial"/>
                <a:sym typeface="Questrial"/>
              </a:rPr>
              <a:t>drinking water: 0 colonies/100 mL</a:t>
            </a:r>
            <a:endParaRPr sz="2400" dirty="0"/>
          </a:p>
          <a:p>
            <a:pPr marL="1123950" marR="0" lvl="3" indent="-2349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ymbol"/>
              <a:buChar char="○"/>
            </a:pPr>
            <a:r>
              <a:rPr lang="en" sz="2400" b="0" i="0" u="none" strike="noStrike" cap="none" dirty="0">
                <a:latin typeface="Questrial"/>
                <a:ea typeface="Questrial"/>
                <a:cs typeface="Questrial"/>
                <a:sym typeface="Questrial"/>
              </a:rPr>
              <a:t>swimming water: &lt; 200 colonies/100 mL</a:t>
            </a:r>
            <a:endParaRPr sz="2400" dirty="0"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400" b="0" i="0" u="none" strike="noStrike" cap="none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674550" y="341372"/>
            <a:ext cx="75438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</a:pPr>
            <a:r>
              <a:rPr lang="en" sz="3600" b="0" i="0" u="none" strike="noStrike" cap="none" dirty="0">
                <a:solidFill>
                  <a:srgbClr val="FFFF00"/>
                </a:solidFill>
                <a:latin typeface="Arial Narrow" panose="020B0606020202030204" pitchFamily="34" charset="0"/>
                <a:ea typeface="Questrial"/>
                <a:cs typeface="Questrial"/>
                <a:sym typeface="Questrial"/>
              </a:rPr>
              <a:t>Infectious Agents</a:t>
            </a:r>
            <a:r>
              <a:rPr lang="en" sz="2800" b="0" i="0" u="none" strike="noStrike" cap="none" dirty="0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:</a:t>
            </a:r>
            <a:endParaRPr dirty="0">
              <a:solidFill>
                <a:srgbClr val="003171"/>
              </a:solidFill>
            </a:endParaRPr>
          </a:p>
        </p:txBody>
      </p:sp>
      <p:pic>
        <p:nvPicPr>
          <p:cNvPr id="1026" name="Picture 2" descr="Image result for e coli in p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175" y="281175"/>
            <a:ext cx="3038835" cy="197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 coli in p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345" y="2420612"/>
            <a:ext cx="23812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45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291875" y="181075"/>
            <a:ext cx="70248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</a:pPr>
            <a:r>
              <a:rPr lang="en" sz="3600" b="0" i="0" u="none" strike="noStrike" cap="none" dirty="0">
                <a:solidFill>
                  <a:srgbClr val="FFFF00"/>
                </a:solidFill>
                <a:latin typeface="Arial Narrow" panose="020B0606020202030204" pitchFamily="34" charset="0"/>
                <a:ea typeface="Questrial"/>
                <a:cs typeface="Questrial"/>
                <a:sym typeface="Questrial"/>
              </a:rPr>
              <a:t>Organic Wastes</a:t>
            </a:r>
            <a:endParaRPr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-13879" y="728752"/>
            <a:ext cx="3502155" cy="4205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ymbol"/>
              <a:buChar char="○"/>
            </a:pPr>
            <a:r>
              <a:rPr lang="en" sz="2400" b="0" i="0" u="none" strike="noStrike" cap="none" dirty="0">
                <a:latin typeface="Arial Narrow" panose="020B0606020202030204" pitchFamily="34" charset="0"/>
                <a:ea typeface="Questrial"/>
                <a:cs typeface="Questrial"/>
                <a:sym typeface="Questrial"/>
              </a:rPr>
              <a:t>Dissolved oxygen (DO) in the water is depleted during decomposition of organic wastes.</a:t>
            </a:r>
            <a:endParaRPr dirty="0">
              <a:latin typeface="Arial Narrow" panose="020B0606020202030204" pitchFamily="34" charset="0"/>
            </a:endParaRPr>
          </a:p>
          <a:p>
            <a:pPr marL="342900" marR="0" lvl="0" indent="-2794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ymbol"/>
              <a:buChar char="○"/>
            </a:pPr>
            <a:r>
              <a:rPr lang="en" sz="2400" b="0" i="0" u="none" strike="noStrike" cap="none" dirty="0">
                <a:latin typeface="Arial Narrow" panose="020B0606020202030204" pitchFamily="34" charset="0"/>
                <a:ea typeface="Questrial"/>
                <a:cs typeface="Questrial"/>
                <a:sym typeface="Questrial"/>
              </a:rPr>
              <a:t>Water quality test:</a:t>
            </a:r>
            <a:endParaRPr dirty="0">
              <a:latin typeface="Arial Narrow" panose="020B0606020202030204" pitchFamily="34" charset="0"/>
            </a:endParaRPr>
          </a:p>
          <a:p>
            <a:pPr marL="639762" marR="0" lvl="1" indent="-284162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32"/>
              <a:buFont typeface="Noto Symbol"/>
              <a:buChar char="○"/>
            </a:pPr>
            <a:r>
              <a:rPr lang="en" sz="3200" b="0" i="0" u="none" strike="noStrike" cap="none" dirty="0">
                <a:latin typeface="Arial Narrow" panose="020B0606020202030204" pitchFamily="34" charset="0"/>
                <a:ea typeface="Questrial"/>
                <a:cs typeface="Questrial"/>
                <a:sym typeface="Questrial"/>
              </a:rPr>
              <a:t>Biochemical oxygen demand (BOD):  measure of the amount of organic material.</a:t>
            </a:r>
            <a:endParaRPr dirty="0">
              <a:latin typeface="Arial Narrow" panose="020B0606020202030204" pitchFamily="34" charset="0"/>
            </a:endParaRPr>
          </a:p>
        </p:txBody>
      </p:sp>
      <p:pic>
        <p:nvPicPr>
          <p:cNvPr id="2050" name="Picture 2" descr="Image result for bod 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000" y="1197405"/>
            <a:ext cx="5512285" cy="298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17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562925" y="278875"/>
            <a:ext cx="7024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</a:pPr>
            <a:r>
              <a:rPr lang="en" sz="4000" b="0" i="0" u="none" strike="noStrike" cap="none" dirty="0">
                <a:solidFill>
                  <a:srgbClr val="FFFF00"/>
                </a:solidFill>
                <a:latin typeface="Arial Narrow" panose="020B0606020202030204" pitchFamily="34" charset="0"/>
                <a:ea typeface="Questrial"/>
                <a:cs typeface="Questrial"/>
                <a:sym typeface="Questrial"/>
              </a:rPr>
              <a:t>Chemical Pollutants</a:t>
            </a:r>
            <a:endParaRPr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562925" y="1137000"/>
            <a:ext cx="7467600" cy="26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ymbol"/>
              <a:buChar char="○"/>
            </a:pPr>
            <a:r>
              <a:rPr lang="en" b="0" i="0" u="none" strike="noStrike" cap="none" dirty="0">
                <a:latin typeface="Arial Narrow" panose="020B0606020202030204" pitchFamily="34" charset="0"/>
                <a:ea typeface="Questrial"/>
                <a:cs typeface="Questrial"/>
                <a:sym typeface="Questrial"/>
              </a:rPr>
              <a:t>Inorganic chemicals</a:t>
            </a:r>
            <a:endParaRPr dirty="0">
              <a:latin typeface="Arial Narrow" panose="020B0606020202030204" pitchFamily="34" charset="0"/>
            </a:endParaRPr>
          </a:p>
          <a:p>
            <a:pPr marL="639762" marR="0" lvl="1" indent="-28416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32"/>
              <a:buFont typeface="Noto Symbol"/>
              <a:buChar char="○"/>
            </a:pPr>
            <a:r>
              <a:rPr lang="en" b="0" i="0" u="none" strike="noStrike" cap="none" dirty="0">
                <a:latin typeface="Arial Narrow" panose="020B0606020202030204" pitchFamily="34" charset="0"/>
                <a:ea typeface="Questrial"/>
                <a:cs typeface="Questrial"/>
                <a:sym typeface="Questrial"/>
              </a:rPr>
              <a:t>Heavy metals, acids, road salts</a:t>
            </a:r>
            <a:endParaRPr dirty="0">
              <a:latin typeface="Arial Narrow" panose="020B0606020202030204" pitchFamily="34" charset="0"/>
            </a:endParaRPr>
          </a:p>
          <a:p>
            <a:pPr marL="639762" marR="0" lvl="1" indent="-28416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endParaRPr b="0" i="0" u="none" strike="noStrike" cap="none" dirty="0">
              <a:latin typeface="Arial Narrow" panose="020B0606020202030204" pitchFamily="34" charset="0"/>
              <a:ea typeface="Questrial"/>
              <a:cs typeface="Questrial"/>
              <a:sym typeface="Questrial"/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ymbol"/>
              <a:buChar char="○"/>
            </a:pPr>
            <a:r>
              <a:rPr lang="en" b="0" i="0" u="none" strike="noStrike" cap="none" dirty="0">
                <a:latin typeface="Arial Narrow" panose="020B0606020202030204" pitchFamily="34" charset="0"/>
                <a:ea typeface="Questrial"/>
                <a:cs typeface="Questrial"/>
                <a:sym typeface="Questrial"/>
              </a:rPr>
              <a:t>Organic chemicals </a:t>
            </a:r>
            <a:endParaRPr dirty="0">
              <a:latin typeface="Arial Narrow" panose="020B0606020202030204" pitchFamily="34" charset="0"/>
            </a:endParaRPr>
          </a:p>
          <a:p>
            <a:pPr marL="639762" marR="0" lvl="1" indent="-28416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32"/>
              <a:buFont typeface="Noto Symbol"/>
              <a:buChar char="○"/>
            </a:pPr>
            <a:r>
              <a:rPr lang="en" b="0" i="0" u="none" strike="noStrike" cap="none" dirty="0">
                <a:latin typeface="Arial Narrow" panose="020B0606020202030204" pitchFamily="34" charset="0"/>
                <a:ea typeface="Questrial"/>
                <a:cs typeface="Questrial"/>
                <a:sym typeface="Questrial"/>
              </a:rPr>
              <a:t>Petroleum, pesticides, detergents</a:t>
            </a:r>
            <a:endParaRPr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0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00149" y="-152575"/>
            <a:ext cx="7341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</a:pPr>
            <a:r>
              <a:rPr lang="en" sz="3600" b="0" i="0" u="none" strike="noStrike" cap="none" dirty="0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Effect of Sediments on Stream</a:t>
            </a:r>
            <a:r>
              <a:rPr lang="en" sz="3600" b="0" dirty="0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s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210137" y="704824"/>
            <a:ext cx="3445633" cy="4004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ymbol"/>
              <a:buChar char="○"/>
            </a:pPr>
            <a:r>
              <a:rPr lang="en" sz="2400" b="0" i="0" u="none" strike="noStrike" cap="none" dirty="0">
                <a:solidFill>
                  <a:schemeClr val="bg1">
                    <a:lumMod val="95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Loss of hiding/resting places for small fish</a:t>
            </a:r>
            <a:endParaRPr dirty="0">
              <a:solidFill>
                <a:schemeClr val="bg1">
                  <a:lumMod val="95000"/>
                </a:schemeClr>
              </a:solidFill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ymbol"/>
              <a:buChar char="○"/>
            </a:pPr>
            <a:r>
              <a:rPr lang="en" sz="2400" b="0" i="0" u="none" strike="noStrike" cap="none" dirty="0">
                <a:solidFill>
                  <a:schemeClr val="bg1">
                    <a:lumMod val="95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Attached aquatic organisms scoured from the rocks and sand</a:t>
            </a:r>
            <a:endParaRPr dirty="0">
              <a:solidFill>
                <a:schemeClr val="bg1">
                  <a:lumMod val="95000"/>
                </a:schemeClr>
              </a:solidFill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ymbol"/>
              <a:buChar char="○"/>
            </a:pPr>
            <a:r>
              <a:rPr lang="en" sz="2400" b="0" i="0" u="none" strike="noStrike" cap="none" dirty="0">
                <a:solidFill>
                  <a:schemeClr val="bg1">
                    <a:lumMod val="95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Poor light penetration </a:t>
            </a:r>
            <a:endParaRPr sz="2400" b="0" i="0" u="none" strike="noStrike" cap="none" dirty="0">
              <a:solidFill>
                <a:schemeClr val="bg1">
                  <a:lumMod val="95000"/>
                </a:schemeClr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bg1">
                    <a:lumMod val="95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     </a:t>
            </a:r>
            <a:r>
              <a:rPr lang="en" sz="2400" b="0" i="0" u="none" strike="noStrike" cap="none" dirty="0">
                <a:solidFill>
                  <a:schemeClr val="bg1">
                    <a:lumMod val="95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(increased turbidity)</a:t>
            </a:r>
            <a:endParaRPr dirty="0">
              <a:solidFill>
                <a:schemeClr val="bg1">
                  <a:lumMod val="95000"/>
                </a:schemeClr>
              </a:solidFill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3885" y="777610"/>
            <a:ext cx="4808599" cy="3607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186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150" y="44450"/>
            <a:ext cx="7581900" cy="505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457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187600" y="135052"/>
            <a:ext cx="7024800" cy="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</a:pPr>
            <a:r>
              <a:rPr lang="en" sz="3600" b="0" i="0" u="none" strike="noStrike" cap="none" dirty="0">
                <a:solidFill>
                  <a:srgbClr val="FFFF00"/>
                </a:solidFill>
                <a:latin typeface="Arial Narrow" panose="020B0606020202030204" pitchFamily="34" charset="0"/>
                <a:ea typeface="Questrial"/>
                <a:cs typeface="Questrial"/>
                <a:sym typeface="Questrial"/>
              </a:rPr>
              <a:t>Different Kinds of Aquatic Plants </a:t>
            </a:r>
            <a:endParaRPr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11475" y="887700"/>
            <a:ext cx="6777000" cy="36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56"/>
              <a:buFont typeface="Noto Symbol"/>
              <a:buChar char="○"/>
            </a:pPr>
            <a:r>
              <a:rPr lang="en" sz="3100" b="0" i="0" u="none" strike="noStrike" cap="none" dirty="0">
                <a:solidFill>
                  <a:srgbClr val="FF0000"/>
                </a:solidFill>
                <a:latin typeface="Arial Narrow" panose="020B0606020202030204" pitchFamily="34" charset="0"/>
                <a:ea typeface="Questrial"/>
                <a:cs typeface="Questrial"/>
                <a:sym typeface="Questrial"/>
              </a:rPr>
              <a:t>Benthic plants</a:t>
            </a:r>
            <a:endParaRPr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639762" marR="0" lvl="1" indent="-284162" algn="l" rtl="0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052"/>
              <a:buFont typeface="Noto Symbol"/>
              <a:buChar char="○"/>
            </a:pPr>
            <a:r>
              <a:rPr lang="en" sz="2700" dirty="0">
                <a:latin typeface="Arial Narrow" panose="020B0606020202030204" pitchFamily="34" charset="0"/>
                <a:ea typeface="Questrial"/>
                <a:cs typeface="Questrial"/>
                <a:sym typeface="Questrial"/>
              </a:rPr>
              <a:t>Plants rooted underwater</a:t>
            </a:r>
            <a:endParaRPr sz="2700" dirty="0">
              <a:latin typeface="Arial Narrow" panose="020B0606020202030204" pitchFamily="34" charset="0"/>
              <a:ea typeface="Questrial"/>
              <a:cs typeface="Questrial"/>
              <a:sym typeface="Questrial"/>
            </a:endParaRPr>
          </a:p>
          <a:p>
            <a:pPr marL="639762" marR="0" lvl="1" indent="-325310" algn="l" rtl="0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Questrial"/>
              <a:buChar char="○"/>
            </a:pPr>
            <a:r>
              <a:rPr lang="en" sz="2700" dirty="0">
                <a:latin typeface="Arial Narrow" panose="020B0606020202030204" pitchFamily="34" charset="0"/>
                <a:ea typeface="Questrial"/>
                <a:cs typeface="Questrial"/>
                <a:sym typeface="Questrial"/>
              </a:rPr>
              <a:t>May stick out of the water or be completely submerged</a:t>
            </a:r>
            <a:endParaRPr sz="2700" dirty="0">
              <a:latin typeface="Arial Narrow" panose="020B0606020202030204" pitchFamily="34" charset="0"/>
              <a:ea typeface="Questrial"/>
              <a:cs typeface="Questrial"/>
              <a:sym typeface="Questrial"/>
            </a:endParaRPr>
          </a:p>
          <a:p>
            <a:pPr marL="342900" marR="0" lvl="0" indent="-279400" algn="l" rtl="0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Clr>
                <a:schemeClr val="accent1"/>
              </a:buClr>
              <a:buSzPts val="2356"/>
              <a:buFont typeface="Noto Symbol"/>
              <a:buChar char="○"/>
            </a:pPr>
            <a:r>
              <a:rPr lang="en" sz="3100" b="0" i="0" u="none" strike="noStrike" cap="none" dirty="0">
                <a:solidFill>
                  <a:srgbClr val="FF0000"/>
                </a:solidFill>
                <a:latin typeface="Arial Narrow" panose="020B0606020202030204" pitchFamily="34" charset="0"/>
                <a:ea typeface="Questrial"/>
                <a:cs typeface="Questrial"/>
                <a:sym typeface="Questrial"/>
              </a:rPr>
              <a:t>Phytoplankton</a:t>
            </a:r>
            <a:endParaRPr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639762" marR="0" lvl="1" indent="-284162" algn="l" rtl="0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052"/>
              <a:buFont typeface="Noto Symbol"/>
              <a:buChar char="○"/>
            </a:pPr>
            <a:r>
              <a:rPr lang="en" sz="2700" dirty="0">
                <a:latin typeface="Arial Narrow" panose="020B0606020202030204" pitchFamily="34" charset="0"/>
                <a:ea typeface="Questrial"/>
                <a:cs typeface="Questrial"/>
                <a:sym typeface="Questrial"/>
              </a:rPr>
              <a:t>Algae &amp; free floating plants</a:t>
            </a:r>
            <a:endParaRPr sz="2700" dirty="0">
              <a:latin typeface="Arial Narrow" panose="020B0606020202030204" pitchFamily="34" charset="0"/>
              <a:ea typeface="Questrial"/>
              <a:cs typeface="Questrial"/>
              <a:sym typeface="Questrial"/>
            </a:endParaRPr>
          </a:p>
          <a:p>
            <a:pPr marL="639762" marR="0" lvl="1" indent="-325310" algn="l" rtl="0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Questrial"/>
              <a:buChar char="○"/>
            </a:pPr>
            <a:r>
              <a:rPr lang="en" sz="2700" dirty="0">
                <a:latin typeface="Arial Narrow" panose="020B0606020202030204" pitchFamily="34" charset="0"/>
                <a:ea typeface="Questrial"/>
                <a:cs typeface="Questrial"/>
                <a:sym typeface="Questrial"/>
              </a:rPr>
              <a:t>May be single celled or long filaments </a:t>
            </a:r>
            <a:endParaRPr sz="2700" dirty="0">
              <a:latin typeface="Arial Narrow" panose="020B0606020202030204" pitchFamily="34" charset="0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61286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538</Words>
  <Application>Microsoft Office PowerPoint</Application>
  <PresentationFormat>On-screen Show (16:9)</PresentationFormat>
  <Paragraphs>116</Paragraphs>
  <Slides>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 Narrow</vt:lpstr>
      <vt:lpstr>Calibri</vt:lpstr>
      <vt:lpstr>Constantia</vt:lpstr>
      <vt:lpstr>Noto Symbol</vt:lpstr>
      <vt:lpstr>Questrial</vt:lpstr>
      <vt:lpstr>Tahoma</vt:lpstr>
      <vt:lpstr>Office Theme</vt:lpstr>
      <vt:lpstr>Water Pollution</vt:lpstr>
      <vt:lpstr>Water Pollution Types</vt:lpstr>
      <vt:lpstr>Pathogens Carried by Sewage</vt:lpstr>
      <vt:lpstr>PowerPoint Presentation</vt:lpstr>
      <vt:lpstr>Organic Wastes</vt:lpstr>
      <vt:lpstr>Chemical Pollutants</vt:lpstr>
      <vt:lpstr>Effect of Sediments on Streams</vt:lpstr>
      <vt:lpstr>PowerPoint Presentation</vt:lpstr>
      <vt:lpstr>Different Kinds of Aquatic Plants </vt:lpstr>
      <vt:lpstr>PowerPoint Presentation</vt:lpstr>
      <vt:lpstr>The Impacts of Nutrient Enrichment</vt:lpstr>
      <vt:lpstr>PowerPoint Presentation</vt:lpstr>
      <vt:lpstr>Eutrophication</vt:lpstr>
      <vt:lpstr>Eutrophic or Oligotrophic?</vt:lpstr>
      <vt:lpstr>Eutrophic or Oligotrophic?</vt:lpstr>
      <vt:lpstr>Combating Eutrophication</vt:lpstr>
      <vt:lpstr>PowerPoint Presentation</vt:lpstr>
      <vt:lpstr>Thermal Pollution: Causes decrease in DO</vt:lpstr>
      <vt:lpstr>Oil Spills</vt:lpstr>
      <vt:lpstr>Radioactive</vt:lpstr>
      <vt:lpstr>Homework</vt:lpstr>
      <vt:lpstr>Slide Title</vt:lpstr>
      <vt:lpstr>Slide Title</vt:lpstr>
      <vt:lpstr>Slide 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2017-07-23T02:03:25Z</dcterms:created>
  <dcterms:modified xsi:type="dcterms:W3CDTF">2019-04-12T18:25:51Z</dcterms:modified>
</cp:coreProperties>
</file>