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Questria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Questrial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941294" y="4364182"/>
            <a:ext cx="49740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501070" y="692727"/>
            <a:ext cx="5854500" cy="339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501070" y="692727"/>
            <a:ext cx="5854458" cy="33929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501070" y="692727"/>
            <a:ext cx="5854458" cy="33929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941294" y="4364182"/>
            <a:ext cx="49740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501070" y="692727"/>
            <a:ext cx="5854500" cy="339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rnd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501070" y="692727"/>
            <a:ext cx="5854458" cy="33929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941294" y="4364182"/>
            <a:ext cx="49740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501070" y="692727"/>
            <a:ext cx="5854500" cy="3393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941294" y="4364182"/>
            <a:ext cx="4974010" cy="4085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81475" lIns="81475" rIns="81475" wrap="square" tIns="8147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501070" y="692727"/>
            <a:ext cx="5854458" cy="339292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5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3" y="12040"/>
            <a:ext cx="10925833" cy="5165066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1"/>
            <a:ext cx="10500941" cy="5165066"/>
          </a:xfrm>
          <a:custGeom>
            <a:pathLst>
              <a:path extrusionOk="0" h="6863875" w="24279631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7" y="-661"/>
            <a:ext cx="2167467" cy="5176309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 flipH="1" rot="10800000">
            <a:off x="-524934" y="132"/>
            <a:ext cx="1403435" cy="5176309"/>
          </a:xfrm>
          <a:custGeom>
            <a:pathLst>
              <a:path extrusionOk="0" h="6180667" w="2167467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082040" y="2423160"/>
            <a:ext cx="7035900" cy="694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ClipArt">
  <p:cSld name="Title, Text and Clip Ar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53" name="Shape 53"/>
          <p:cNvSpPr/>
          <p:nvPr>
            <p:ph idx="2" type="clipArt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bl">
  <p:cSld name="Title and Tab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2209800" y="285750"/>
            <a:ext cx="6934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8382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48006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woObj">
  <p:cSld name="Title, Content, and 2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838200" y="14287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8006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8006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 and 4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6096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8382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00600" y="14287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8382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x="4800600" y="302895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flipH="1" rot="10800000">
            <a:off x="-348182" y="-16425"/>
            <a:ext cx="1723520" cy="5159925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/>
          <p:nvPr/>
        </p:nvSpPr>
        <p:spPr>
          <a:xfrm flipH="1" rot="10800000">
            <a:off x="-1118653" y="775"/>
            <a:ext cx="3100651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7" y="-9550"/>
            <a:ext cx="1100668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flipH="1" rot="10800000">
            <a:off x="-348182" y="-16425"/>
            <a:ext cx="1723520" cy="5159925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flipH="1" rot="10800000">
            <a:off x="-1118653" y="775"/>
            <a:ext cx="3100651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7" y="-9550"/>
            <a:ext cx="1100668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44243"/>
            <a:ext cx="4038600" cy="363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14285"/>
              <a:defRPr sz="2800"/>
            </a:lvl1pPr>
            <a:lvl2pPr lvl="1">
              <a:spcBef>
                <a:spcPts val="0"/>
              </a:spcBef>
              <a:buSzPct val="116666"/>
              <a:defRPr sz="2400"/>
            </a:lvl2pPr>
            <a:lvl3pPr lvl="2">
              <a:spcBef>
                <a:spcPts val="0"/>
              </a:spcBef>
              <a:buSzPct val="120000"/>
              <a:defRPr sz="2000"/>
            </a:lvl3pPr>
            <a:lvl4pPr lvl="3">
              <a:spcBef>
                <a:spcPts val="0"/>
              </a:spcBef>
              <a:buSzPct val="111111"/>
              <a:defRPr sz="1800"/>
            </a:lvl4pPr>
            <a:lvl5pPr lvl="4">
              <a:spcBef>
                <a:spcPts val="0"/>
              </a:spcBef>
              <a:buSzPct val="111111"/>
              <a:defRPr sz="1800"/>
            </a:lvl5pPr>
            <a:lvl6pPr lvl="5">
              <a:spcBef>
                <a:spcPts val="0"/>
              </a:spcBef>
              <a:buSzPct val="111111"/>
              <a:defRPr sz="1800"/>
            </a:lvl6pPr>
            <a:lvl7pPr lvl="6">
              <a:spcBef>
                <a:spcPts val="0"/>
              </a:spcBef>
              <a:buSzPct val="111111"/>
              <a:defRPr sz="1800"/>
            </a:lvl7pPr>
            <a:lvl8pPr lvl="7">
              <a:spcBef>
                <a:spcPts val="0"/>
              </a:spcBef>
              <a:buSzPct val="111111"/>
              <a:defRPr sz="1800"/>
            </a:lvl8pPr>
            <a:lvl9pPr lvl="8">
              <a:spcBef>
                <a:spcPts val="0"/>
              </a:spcBef>
              <a:buSzPct val="111111"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14285"/>
              <a:defRPr sz="2800"/>
            </a:lvl1pPr>
            <a:lvl2pPr lvl="1">
              <a:spcBef>
                <a:spcPts val="0"/>
              </a:spcBef>
              <a:buSzPct val="116666"/>
              <a:defRPr sz="2400"/>
            </a:lvl2pPr>
            <a:lvl3pPr lvl="2">
              <a:spcBef>
                <a:spcPts val="0"/>
              </a:spcBef>
              <a:buSzPct val="120000"/>
              <a:defRPr sz="2000"/>
            </a:lvl3pPr>
            <a:lvl4pPr lvl="3">
              <a:spcBef>
                <a:spcPts val="0"/>
              </a:spcBef>
              <a:buSzPct val="111111"/>
              <a:defRPr sz="1800"/>
            </a:lvl4pPr>
            <a:lvl5pPr lvl="4">
              <a:spcBef>
                <a:spcPts val="0"/>
              </a:spcBef>
              <a:buSzPct val="111111"/>
              <a:defRPr sz="1800"/>
            </a:lvl5pPr>
            <a:lvl6pPr lvl="5">
              <a:spcBef>
                <a:spcPts val="0"/>
              </a:spcBef>
              <a:buSzPct val="111111"/>
              <a:defRPr sz="1800"/>
            </a:lvl6pPr>
            <a:lvl7pPr lvl="6">
              <a:spcBef>
                <a:spcPts val="0"/>
              </a:spcBef>
              <a:buSzPct val="111111"/>
              <a:defRPr sz="1800"/>
            </a:lvl7pPr>
            <a:lvl8pPr lvl="7">
              <a:spcBef>
                <a:spcPts val="0"/>
              </a:spcBef>
              <a:buSzPct val="111111"/>
              <a:defRPr sz="1800"/>
            </a:lvl8pPr>
            <a:lvl9pPr lvl="8">
              <a:spcBef>
                <a:spcPts val="0"/>
              </a:spcBef>
              <a:buSzPct val="111111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flipH="1" rot="10800000">
            <a:off x="-348182" y="-16425"/>
            <a:ext cx="1723520" cy="5159925"/>
          </a:xfrm>
          <a:custGeom>
            <a:pathLst>
              <a:path extrusionOk="0" h="6879900" w="4476675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 flipH="1" rot="10800000">
            <a:off x="-1118653" y="775"/>
            <a:ext cx="3100651" cy="5142725"/>
          </a:xfrm>
          <a:custGeom>
            <a:pathLst>
              <a:path extrusionOk="0" h="6879900" w="8053639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7" y="-9550"/>
            <a:ext cx="1100668" cy="5153050"/>
          </a:xfrm>
          <a:custGeom>
            <a:pathLst>
              <a:path extrusionOk="0" h="6916846" w="1100668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36" name="Shape 36"/>
            <p:cNvSpPr/>
            <p:nvPr/>
          </p:nvSpPr>
          <p:spPr>
            <a:xfrm>
              <a:off x="-8" y="5537200"/>
              <a:ext cx="9144009" cy="1574769"/>
            </a:xfrm>
            <a:custGeom>
              <a:pathLst>
                <a:path extrusionOk="0" h="1257301" w="9144009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 rot="5400000">
              <a:off x="3018543" y="1908579"/>
              <a:ext cx="3100651" cy="9150267"/>
            </a:xfrm>
            <a:custGeom>
              <a:pathLst>
                <a:path extrusionOk="0" h="6879900" w="8053639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8" y="5740400"/>
              <a:ext cx="9144011" cy="1574769"/>
            </a:xfrm>
            <a:custGeom>
              <a:pathLst>
                <a:path extrusionOk="0" h="1257301" w="9144011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6480" y="205222"/>
            <a:ext cx="8218080" cy="853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wrap="square" tIns="76025"/>
          <a:lstStyle>
            <a:lvl1pPr lv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lvl="5" marL="381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lvl="6" marL="762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lvl="7" marL="1143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lvl="8" marL="1524000" rtl="0" algn="l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6480" y="1203246"/>
            <a:ext cx="8218080" cy="3393716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wrap="square" tIns="76025"/>
          <a:lstStyle>
            <a:lvl1pPr indent="-190500" lvl="0" marL="355600" rtl="0" algn="l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indent="-139700" lvl="1" marL="711200" rtl="0" algn="l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indent="-127000" lvl="2" marL="1066800" rtl="0" algn="l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indent="-88900" lvl="3" marL="1422400" rtl="0" algn="l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indent="-139700" lvl="4" marL="17907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indent="-139700" lvl="5" marL="21717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indent="-139700" lvl="6" marL="25527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indent="-127000" lvl="7" marL="29210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indent="-127000" lvl="8" marL="3302000" rtl="0" algn="l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6480" y="205222"/>
            <a:ext cx="8228160" cy="857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wrap="square" tIns="76025"/>
          <a:lstStyle>
            <a:lvl1pPr lv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indent="-190500" lvl="5" marL="12827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indent="-190500" lvl="6" marL="16637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indent="-177800" lvl="7" marL="2032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indent="-177800" lvl="8" marL="24130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clipArtAndTx">
  <p:cSld name="Title, Clip Art and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836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/>
          <p:nvPr>
            <p:ph idx="2" type="clipArt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3576" lvl="0" marL="342900" rtl="0" algn="l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indent="-178308" lvl="1" marL="640080" rtl="0" algn="l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indent="-132080" lvl="2" marL="914400" rtl="0" algn="l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indent="-148844" lvl="3" marL="1124712" rtl="0" algn="l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indent="-156464" lvl="4" marL="1325880" rtl="0" algn="l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indent="-167639" lvl="5" marL="1517904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indent="-165608" lvl="6" marL="1719072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indent="-163575" lvl="7" marL="1920240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indent="-161543" lvl="8" marL="2121408" rtl="0" algn="l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wave"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b="1" sz="400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ECuarAmpK00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ctrTitle"/>
          </p:nvPr>
        </p:nvSpPr>
        <p:spPr>
          <a:xfrm>
            <a:off x="64050" y="61400"/>
            <a:ext cx="6141000" cy="844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Food For Thought...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146425" y="1327175"/>
            <a:ext cx="8118000" cy="29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</a:rPr>
              <a:t>We're made of star-stuff. We are a way for the cosmos to know itself.</a:t>
            </a:r>
          </a:p>
        </p:txBody>
      </p:sp>
      <p:sp>
        <p:nvSpPr>
          <p:cNvPr descr="Carl Sagan helps us understand the cosmos." id="77" name="Shape 77" title="Carl Sagan - Profound Words of Wisdom">
            <a:hlinkClick r:id="rId3"/>
          </p:cNvPr>
          <p:cNvSpPr/>
          <p:nvPr/>
        </p:nvSpPr>
        <p:spPr>
          <a:xfrm>
            <a:off x="7006500" y="3569325"/>
            <a:ext cx="2029726" cy="15223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355680" y="186859"/>
            <a:ext cx="8226600" cy="44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508000" lvl="0" marL="5969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Symbiotic Relationships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- When one organism lives on or in another organism without killing it.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Parasitism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One organism benefits the other is harmed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ex. Tape Worms &amp; People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096" y="3329323"/>
            <a:ext cx="2937000" cy="17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391800" y="5"/>
            <a:ext cx="8226600" cy="20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Mutualism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Both organisms benefit from living together.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ex. Bacteria in your Gut 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ex. Bees &amp; Flowers</a:t>
            </a: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0" lvl="0" marL="5969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44444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300" y="1814725"/>
            <a:ext cx="4533625" cy="30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493920" y="290550"/>
            <a:ext cx="8226720" cy="3393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66700" lvl="0" marL="355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Commensalism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- One organism is helped but the other is neither helped nor harmed.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ex. A crab could put seaweed on its shell. 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 The crab gets camouflaged, the seaweed 			 gets no benefit.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2598" y="2857402"/>
            <a:ext cx="3482400" cy="20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493920" y="290550"/>
            <a:ext cx="8226600" cy="3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66700" lvl="0" marL="355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Assignment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an example of Parasitism, Commensalism, and Mutualism that could be found in Africa, Asia, or the oceans. Do not use any examples discussed in class.</a:t>
            </a:r>
          </a:p>
          <a:p>
            <a:pPr indent="0" lvl="0" marL="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how each example fits the definition.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457200" y="5738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200" u="none" cap="none" strike="noStrike">
                <a:solidFill>
                  <a:srgbClr val="00387E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main source of energy for all</a:t>
            </a: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on earth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2354350" y="1888775"/>
            <a:ext cx="5943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Organisms that capture sunlight to produce their own food use photosynthesis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2362200" y="2743200"/>
            <a:ext cx="63246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lang="en" sz="24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ecause they </a:t>
            </a:r>
            <a:r>
              <a:rPr b="1" i="1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their own food they are also called </a:t>
            </a:r>
            <a:r>
              <a:rPr b="1" i="0" lang="en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Producers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85800" y="3769519"/>
            <a:ext cx="64008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examples of producers?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57200" y="4229100"/>
            <a:ext cx="11430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desert?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2362200" y="4286250"/>
            <a:ext cx="13716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Ocean?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648200" y="4114800"/>
            <a:ext cx="1828800" cy="89415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 tropical rain forest?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629400" y="4114800"/>
            <a:ext cx="1828800" cy="89415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backyard?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2133600" y="673900"/>
            <a:ext cx="7162800" cy="1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organisms DO NOT produce their</a:t>
            </a: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own food and must consume other organisms to survive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2133600" y="2228850"/>
            <a:ext cx="6553200" cy="6191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they </a:t>
            </a:r>
            <a:r>
              <a:rPr b="1" i="1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 </a:t>
            </a:r>
            <a:r>
              <a:rPr b="1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 living things these organisms are called </a:t>
            </a:r>
            <a:r>
              <a:rPr b="1" i="0" lang="en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consumers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457200" y="3086100"/>
            <a:ext cx="19050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Herbivores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514600" y="3086100"/>
            <a:ext cx="19812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Carnivores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648200" y="3086100"/>
            <a:ext cx="18288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Omnivores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705600" y="3086100"/>
            <a:ext cx="21336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Times New Roman"/>
              <a:buNone/>
            </a:pPr>
            <a:r>
              <a:rPr b="1" i="0" lang="en" sz="2400" u="none" cap="none" strike="noStrike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Decomposers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3771900"/>
            <a:ext cx="2286000" cy="117633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2438400" y="3314700"/>
            <a:ext cx="21336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meat only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771900"/>
            <a:ext cx="1628775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28600" y="3371850"/>
            <a:ext cx="2286000" cy="34528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Plants Only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786350" y="3431373"/>
            <a:ext cx="16287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both 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3886200"/>
            <a:ext cx="1905000" cy="1071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6324600" y="3314825"/>
            <a:ext cx="2514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Eat dead organic material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6100" y="4133000"/>
            <a:ext cx="1790700" cy="8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wrap="square" tIns="46800">
            <a:noAutofit/>
          </a:bodyPr>
          <a:lstStyle/>
          <a:p>
            <a:pPr indent="-341312" lvl="0" marL="3413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2800" u="none" cap="none" strike="noStrike">
                <a:latin typeface="Arial"/>
                <a:ea typeface="Arial"/>
                <a:cs typeface="Arial"/>
                <a:sym typeface="Arial"/>
              </a:rPr>
              <a:t>Food webs</a:t>
            </a: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show the connections between many organisms in an environment.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2800350"/>
            <a:ext cx="1371600" cy="773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714750"/>
            <a:ext cx="914400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1371600"/>
            <a:ext cx="12636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10000" y="3886200"/>
            <a:ext cx="896937" cy="101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76600" y="1543050"/>
            <a:ext cx="990600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33800" y="2743200"/>
            <a:ext cx="962025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34000" y="3086100"/>
            <a:ext cx="1343025" cy="946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39000" y="4000500"/>
            <a:ext cx="12858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58000" y="1428750"/>
            <a:ext cx="1516062" cy="1671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>
            <a:off x="2286000" y="4343400"/>
            <a:ext cx="1295400" cy="119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3" name="Shape 123"/>
          <p:cNvCxnSpPr/>
          <p:nvPr/>
        </p:nvCxnSpPr>
        <p:spPr>
          <a:xfrm>
            <a:off x="2286000" y="3086100"/>
            <a:ext cx="1524000" cy="119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4" name="Shape 124"/>
          <p:cNvCxnSpPr/>
          <p:nvPr/>
        </p:nvCxnSpPr>
        <p:spPr>
          <a:xfrm>
            <a:off x="2286000" y="3086100"/>
            <a:ext cx="1371600" cy="74295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5" name="Shape 125"/>
          <p:cNvCxnSpPr/>
          <p:nvPr/>
        </p:nvCxnSpPr>
        <p:spPr>
          <a:xfrm flipH="1" rot="10800000">
            <a:off x="2286000" y="2284809"/>
            <a:ext cx="990600" cy="802481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6" name="Shape 126"/>
          <p:cNvCxnSpPr/>
          <p:nvPr/>
        </p:nvCxnSpPr>
        <p:spPr>
          <a:xfrm>
            <a:off x="2286000" y="1943100"/>
            <a:ext cx="990600" cy="119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7" name="Shape 127"/>
          <p:cNvCxnSpPr/>
          <p:nvPr/>
        </p:nvCxnSpPr>
        <p:spPr>
          <a:xfrm flipH="1" rot="10800000">
            <a:off x="2362200" y="1884759"/>
            <a:ext cx="4419600" cy="1145381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8" name="Shape 128"/>
          <p:cNvCxnSpPr/>
          <p:nvPr/>
        </p:nvCxnSpPr>
        <p:spPr>
          <a:xfrm>
            <a:off x="4648200" y="3143250"/>
            <a:ext cx="685800" cy="22860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29" name="Shape 129"/>
          <p:cNvCxnSpPr/>
          <p:nvPr/>
        </p:nvCxnSpPr>
        <p:spPr>
          <a:xfrm flipH="1" rot="10800000">
            <a:off x="4953000" y="3885009"/>
            <a:ext cx="762000" cy="631031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30" name="Shape 130"/>
          <p:cNvCxnSpPr/>
          <p:nvPr/>
        </p:nvCxnSpPr>
        <p:spPr>
          <a:xfrm>
            <a:off x="4953000" y="4514850"/>
            <a:ext cx="2133600" cy="119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31" name="Shape 131"/>
          <p:cNvCxnSpPr/>
          <p:nvPr/>
        </p:nvCxnSpPr>
        <p:spPr>
          <a:xfrm>
            <a:off x="6705600" y="3657600"/>
            <a:ext cx="1066800" cy="285750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32" name="Shape 132"/>
          <p:cNvCxnSpPr/>
          <p:nvPr/>
        </p:nvCxnSpPr>
        <p:spPr>
          <a:xfrm flipH="1" rot="10800000">
            <a:off x="4495800" y="1656159"/>
            <a:ext cx="2209800" cy="59531"/>
          </a:xfrm>
          <a:prstGeom prst="straightConnector1">
            <a:avLst/>
          </a:prstGeom>
          <a:noFill/>
          <a:ln cap="rnd" cmpd="sng" w="57225">
            <a:solidFill>
              <a:srgbClr val="000000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156270"/>
            <a:ext cx="8229600" cy="6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4000" u="none" cap="none" strike="noStrik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Consumer Pyramid</a:t>
            </a:r>
          </a:p>
        </p:txBody>
      </p:sp>
      <p:sp>
        <p:nvSpPr>
          <p:cNvPr descr="Rectangle: Click to edit Master text styles Second level Third level Fourth level Fifth level" id="138" name="Shape 138"/>
          <p:cNvSpPr txBox="1"/>
          <p:nvPr>
            <p:ph idx="1" type="body"/>
          </p:nvPr>
        </p:nvSpPr>
        <p:spPr>
          <a:xfrm>
            <a:off x="4648200" y="900113"/>
            <a:ext cx="4038600" cy="254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Primary consumer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Herbivores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Secondary consumer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Feed on primary consumers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(carnivores)</a:t>
            </a:r>
          </a:p>
          <a:p>
            <a:pPr indent="-2794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8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Omnivores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b="0" i="0" lang="en" sz="2400" u="none" cap="none" strike="noStrik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Feed on primary &amp; secondary consumers </a:t>
            </a:r>
          </a:p>
        </p:txBody>
      </p:sp>
      <p:pic>
        <p:nvPicPr>
          <p:cNvPr descr="frog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314450"/>
            <a:ext cx="4011612" cy="3696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156270"/>
            <a:ext cx="8229600" cy="643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b="0" i="0" lang="en" sz="3200" u="none" cap="none" strike="noStrik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Trophic relationships &amp; food webs</a:t>
            </a:r>
          </a:p>
        </p:txBody>
      </p:sp>
      <p:pic>
        <p:nvPicPr>
          <p:cNvPr descr="02_09"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3912" y="799325"/>
            <a:ext cx="5535600" cy="43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424800" y="446087"/>
            <a:ext cx="8226720" cy="3393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 of different species of organisms often have to work together, interact and compete in order to survive.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3100" y="2252550"/>
            <a:ext cx="5357400" cy="27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458637" y="229261"/>
            <a:ext cx="82266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66700" lvl="0" marL="355600" marR="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Interspecific Competition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- When two or more species rely on the same limited resource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ex. Antelope, elephants, and water buffalo 			all require </a:t>
            </a:r>
            <a:r>
              <a:rPr lang="en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the savanna in Africa.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t/>
            </a:r>
            <a:endParaRPr sz="1200"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925" y="2722325"/>
            <a:ext cx="38100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458637" y="229261"/>
            <a:ext cx="8226600" cy="4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Predator – Prey Relationships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 When one organism hunts another and consumes it. 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ex. Lion Vs. Zebra</a:t>
            </a:r>
          </a:p>
          <a:p>
            <a:pPr indent="-266700" lvl="0" marL="355600" marR="0" rtl="0" algn="l">
              <a:lnSpc>
                <a:spcPct val="87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	ex. Shark Vs. Seal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4825" y="2083900"/>
            <a:ext cx="4130700" cy="27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