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60" r:id="rId3"/>
    <p:sldId id="261" r:id="rId4"/>
    <p:sldId id="262" r:id="rId5"/>
    <p:sldId id="263" r:id="rId6"/>
    <p:sldId id="264" r:id="rId7"/>
    <p:sldId id="275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57" r:id="rId19"/>
    <p:sldId id="258" r:id="rId20"/>
    <p:sldId id="259" r:id="rId21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2C16"/>
    <a:srgbClr val="0C788E"/>
    <a:srgbClr val="006666"/>
    <a:srgbClr val="008080"/>
    <a:srgbClr val="800000"/>
    <a:srgbClr val="660033"/>
    <a:srgbClr val="336699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811" autoAdjust="0"/>
    <p:restoredTop sz="94652" autoAdjust="0"/>
  </p:normalViewPr>
  <p:slideViewPr>
    <p:cSldViewPr>
      <p:cViewPr varScale="1">
        <p:scale>
          <a:sx n="109" d="100"/>
          <a:sy n="109" d="100"/>
        </p:scale>
        <p:origin x="1320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27BBF6-E208-4E4B-975F-EB2817B3CE62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30A387-FF2C-48E6-ADBF-5A76C5D22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217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952766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505641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125482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Shape 152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/>
              <a:t> 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646246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Shape 1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720935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Shape 16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795956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898033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700635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254114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67568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315148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789655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43704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142011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19342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F15E90-6540-4DC4-817A-B128CF12E1D2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4207460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CEC782-EBCE-4D10-B090-6BD18A324319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714530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31D7D5-B1D1-4E30-B320-1DE135A458C0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970184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7AFADF-5672-40EE-A8C8-AA3A466F3068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873091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4ACA2D-F8FD-4160-B980-C2C1EB0A6A93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676014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89E635-CECC-43FB-BBE9-D5175E16E41D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138088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6A693D-4CA2-46D6-A205-25F4A32C47ED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470877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FBABEC-B9E4-4E76-BD1E-865D284B0D87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070962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CA2860-5D15-4B0D-9A8E-03187335EA7F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461787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ADE341-959B-4E1E-B9B8-C251E96C59FE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940655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5F9DD2-F16A-4A37-85FF-95B8F91EA592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490990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modificar el estilo de texto del patrón</a:t>
            </a:r>
          </a:p>
          <a:p>
            <a:pPr lvl="1"/>
            <a:r>
              <a:rPr lang="es-ES" altLang="en-US" smtClean="0"/>
              <a:t>Segundo nivel</a:t>
            </a:r>
          </a:p>
          <a:p>
            <a:pPr lvl="2"/>
            <a:r>
              <a:rPr lang="es-ES" altLang="en-US" smtClean="0"/>
              <a:t>Tercer nivel</a:t>
            </a:r>
          </a:p>
          <a:p>
            <a:pPr lvl="3"/>
            <a:r>
              <a:rPr lang="es-ES" altLang="en-US" smtClean="0"/>
              <a:t>Cuarto nivel</a:t>
            </a:r>
          </a:p>
          <a:p>
            <a:pPr lvl="4"/>
            <a:r>
              <a:rPr lang="es-ES" altLang="en-U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EFA8FD5-975E-496D-8A95-E72F0D6F74D5}" type="slidenum">
              <a:rPr lang="es-ES" altLang="en-US"/>
              <a:pPr/>
              <a:t>‹#›</a:t>
            </a:fld>
            <a:endParaRPr lang="es-E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Silent_Spring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0" name="Rectangle 132"/>
          <p:cNvSpPr>
            <a:spLocks noGrp="1" noChangeArrowheads="1"/>
          </p:cNvSpPr>
          <p:nvPr>
            <p:ph type="ctrTitle"/>
          </p:nvPr>
        </p:nvSpPr>
        <p:spPr>
          <a:xfrm>
            <a:off x="1692275" y="1557338"/>
            <a:ext cx="5761038" cy="576262"/>
          </a:xfrm>
        </p:spPr>
        <p:txBody>
          <a:bodyPr anchor="ctr"/>
          <a:lstStyle/>
          <a:p>
            <a:r>
              <a:rPr lang="es-UY" altLang="en-US" sz="5400" dirty="0" err="1" smtClean="0">
                <a:solidFill>
                  <a:srgbClr val="336699"/>
                </a:solidFill>
              </a:rPr>
              <a:t>Water</a:t>
            </a:r>
            <a:r>
              <a:rPr lang="es-UY" altLang="en-US" sz="5400" dirty="0" smtClean="0">
                <a:solidFill>
                  <a:srgbClr val="336699"/>
                </a:solidFill>
              </a:rPr>
              <a:t> </a:t>
            </a:r>
            <a:r>
              <a:rPr lang="es-UY" altLang="en-US" sz="5400" dirty="0" err="1" smtClean="0">
                <a:solidFill>
                  <a:srgbClr val="336699"/>
                </a:solidFill>
              </a:rPr>
              <a:t>Pollution</a:t>
            </a:r>
            <a:endParaRPr lang="es-ES" altLang="en-US" sz="5400" dirty="0">
              <a:solidFill>
                <a:srgbClr val="336699"/>
              </a:solidFill>
            </a:endParaRPr>
          </a:p>
        </p:txBody>
      </p:sp>
      <p:sp>
        <p:nvSpPr>
          <p:cNvPr id="2191" name="Rectangle 143"/>
          <p:cNvSpPr>
            <a:spLocks noChangeArrowheads="1"/>
          </p:cNvSpPr>
          <p:nvPr/>
        </p:nvSpPr>
        <p:spPr bwMode="auto">
          <a:xfrm>
            <a:off x="1692275" y="2349500"/>
            <a:ext cx="5761038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UY" altLang="en-US" sz="3200" dirty="0" smtClean="0">
                <a:solidFill>
                  <a:srgbClr val="336699"/>
                </a:solidFill>
              </a:rPr>
              <a:t>Day 3:  </a:t>
            </a:r>
            <a:r>
              <a:rPr lang="es-UY" altLang="en-US" sz="3200" dirty="0" err="1" smtClean="0">
                <a:solidFill>
                  <a:srgbClr val="336699"/>
                </a:solidFill>
              </a:rPr>
              <a:t>Source</a:t>
            </a:r>
            <a:r>
              <a:rPr lang="es-UY" altLang="en-US" sz="3200" dirty="0" smtClean="0">
                <a:solidFill>
                  <a:srgbClr val="336699"/>
                </a:solidFill>
              </a:rPr>
              <a:t> &amp; </a:t>
            </a:r>
            <a:r>
              <a:rPr lang="es-UY" altLang="en-US" sz="3200" dirty="0" err="1" smtClean="0">
                <a:solidFill>
                  <a:srgbClr val="336699"/>
                </a:solidFill>
              </a:rPr>
              <a:t>Impacts</a:t>
            </a:r>
            <a:endParaRPr lang="es-ES" altLang="en-US" sz="3200" dirty="0">
              <a:solidFill>
                <a:srgbClr val="336699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107504" y="116632"/>
            <a:ext cx="7024800" cy="857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numCol="1" anchor="b" anchorCtr="0" compatLnSpc="1">
            <a:prstTxWarp prst="textNoShape">
              <a:avLst/>
            </a:prstTxWarp>
            <a:no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" b="1" dirty="0">
                <a:solidFill>
                  <a:srgbClr val="003171"/>
                </a:solidFill>
                <a:latin typeface="Questrial"/>
                <a:ea typeface="Questrial"/>
                <a:cs typeface="Questrial"/>
                <a:sym typeface="Questrial"/>
              </a:rPr>
              <a:t>Very tolerant species</a:t>
            </a:r>
            <a:r>
              <a:rPr lang="en" b="1" dirty="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endParaRPr sz="4000" b="1" dirty="0">
              <a:solidFill>
                <a:schemeClr val="accen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124" name="Shape 1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95717" y="2420888"/>
            <a:ext cx="3964250" cy="297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Shape 1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7693" y="2365138"/>
            <a:ext cx="2857500" cy="302895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611560" y="1196752"/>
            <a:ext cx="3336296" cy="857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numCol="1" anchor="b" anchorCtr="0" compatLnSpc="1">
            <a:prstTxWarp prst="textNoShape">
              <a:avLst/>
            </a:prstTxWarp>
            <a:no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" b="0" dirty="0">
                <a:solidFill>
                  <a:srgbClr val="003171"/>
                </a:solidFill>
                <a:latin typeface="Questrial"/>
                <a:ea typeface="Questrial"/>
                <a:cs typeface="Questrial"/>
                <a:sym typeface="Questrial"/>
              </a:rPr>
              <a:t>Pouch Snail</a:t>
            </a:r>
            <a:r>
              <a:rPr lang="en" b="0" dirty="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endParaRPr sz="4000" dirty="0">
              <a:solidFill>
                <a:schemeClr val="accen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27" name="Shape 127"/>
          <p:cNvSpPr txBox="1">
            <a:spLocks noGrp="1"/>
          </p:cNvSpPr>
          <p:nvPr>
            <p:ph type="title"/>
          </p:nvPr>
        </p:nvSpPr>
        <p:spPr>
          <a:xfrm>
            <a:off x="5143175" y="1268760"/>
            <a:ext cx="3503100" cy="857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numCol="1" anchor="b" anchorCtr="0" compatLnSpc="1">
            <a:prstTxWarp prst="textNoShape">
              <a:avLst/>
            </a:prstTxWarp>
            <a:no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" b="0" dirty="0">
                <a:solidFill>
                  <a:srgbClr val="003171"/>
                </a:solidFill>
                <a:latin typeface="Questrial"/>
                <a:ea typeface="Questrial"/>
                <a:cs typeface="Questrial"/>
                <a:sym typeface="Questrial"/>
              </a:rPr>
              <a:t>Midge Larva</a:t>
            </a:r>
            <a:r>
              <a:rPr lang="en" b="0" dirty="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endParaRPr sz="4000" dirty="0">
              <a:solidFill>
                <a:schemeClr val="accen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  <p:extLst>
      <p:ext uri="{BB962C8B-B14F-4D97-AF65-F5344CB8AC3E}">
        <p14:creationId xmlns:p14="http://schemas.microsoft.com/office/powerpoint/2010/main" val="896120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title"/>
          </p:nvPr>
        </p:nvSpPr>
        <p:spPr>
          <a:xfrm>
            <a:off x="107504" y="188640"/>
            <a:ext cx="7024800" cy="6927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numCol="1" anchor="b" anchorCtr="0" compatLnSpc="1">
            <a:prstTxWarp prst="textNoShape">
              <a:avLst/>
            </a:prstTxWarp>
            <a:no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</a:pPr>
            <a:r>
              <a:rPr lang="en" sz="4000" dirty="0">
                <a:solidFill>
                  <a:srgbClr val="003171"/>
                </a:solidFill>
                <a:latin typeface="Questrial"/>
                <a:ea typeface="Questrial"/>
                <a:cs typeface="Questrial"/>
                <a:sym typeface="Questrial"/>
              </a:rPr>
              <a:t>B</a:t>
            </a:r>
            <a:r>
              <a:rPr lang="en" b="0" dirty="0">
                <a:solidFill>
                  <a:srgbClr val="003171"/>
                </a:solidFill>
                <a:latin typeface="Questrial"/>
                <a:ea typeface="Questrial"/>
                <a:cs typeface="Questrial"/>
                <a:sym typeface="Questrial"/>
              </a:rPr>
              <a:t>ioaccumulation</a:t>
            </a:r>
            <a:endParaRPr dirty="0">
              <a:solidFill>
                <a:srgbClr val="003171"/>
              </a:solidFill>
            </a:endParaRPr>
          </a:p>
        </p:txBody>
      </p:sp>
      <p:pic>
        <p:nvPicPr>
          <p:cNvPr id="133" name="Shape 1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3654" y="2708920"/>
            <a:ext cx="8688826" cy="3672408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251520" y="1052736"/>
            <a:ext cx="8371200" cy="134355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numCol="1" anchor="b" anchorCtr="0" compatLnSpc="1">
            <a:prstTxWarp prst="textNoShape">
              <a:avLst/>
            </a:prstTxWarp>
            <a:no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</a:pPr>
            <a:r>
              <a:rPr lang="en" sz="3600" dirty="0">
                <a:solidFill>
                  <a:srgbClr val="003171"/>
                </a:solidFill>
                <a:latin typeface="Questrial"/>
                <a:ea typeface="Questrial"/>
                <a:cs typeface="Questrial"/>
                <a:sym typeface="Questrial"/>
              </a:rPr>
              <a:t>Toxins are absorbed into animals and build up over time in fatty tissue.</a:t>
            </a:r>
            <a:endParaRPr sz="3600" dirty="0">
              <a:solidFill>
                <a:srgbClr val="0031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754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title"/>
          </p:nvPr>
        </p:nvSpPr>
        <p:spPr>
          <a:xfrm>
            <a:off x="214314" y="188640"/>
            <a:ext cx="7024800" cy="6927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numCol="1" anchor="b" anchorCtr="0" compatLnSpc="1">
            <a:prstTxWarp prst="textNoShape">
              <a:avLst/>
            </a:prstTxWarp>
            <a:no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</a:pPr>
            <a:r>
              <a:rPr lang="en" sz="4000" b="1" dirty="0">
                <a:solidFill>
                  <a:srgbClr val="003171"/>
                </a:solidFill>
                <a:latin typeface="Questrial"/>
                <a:ea typeface="Questrial"/>
                <a:cs typeface="Questrial"/>
                <a:sym typeface="Questrial"/>
              </a:rPr>
              <a:t>B</a:t>
            </a:r>
            <a:r>
              <a:rPr lang="en" b="1" dirty="0">
                <a:solidFill>
                  <a:srgbClr val="003171"/>
                </a:solidFill>
                <a:latin typeface="Questrial"/>
                <a:ea typeface="Questrial"/>
                <a:cs typeface="Questrial"/>
                <a:sym typeface="Questrial"/>
              </a:rPr>
              <a:t>iomagnification </a:t>
            </a:r>
            <a:endParaRPr b="1" dirty="0">
              <a:solidFill>
                <a:srgbClr val="003171"/>
              </a:solidFill>
            </a:endParaRPr>
          </a:p>
        </p:txBody>
      </p:sp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214313" y="1052736"/>
            <a:ext cx="8929687" cy="119848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numCol="1" anchor="b" anchorCtr="0" compatLnSpc="1">
            <a:prstTxWarp prst="textNoShape">
              <a:avLst/>
            </a:prstTxWarp>
            <a:no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</a:pPr>
            <a:r>
              <a:rPr lang="en" sz="3600" dirty="0">
                <a:solidFill>
                  <a:srgbClr val="003171"/>
                </a:solidFill>
                <a:latin typeface="Questrial"/>
                <a:ea typeface="Questrial"/>
                <a:cs typeface="Questrial"/>
                <a:sym typeface="Questrial"/>
              </a:rPr>
              <a:t>Build up as organisms consume contaminated food.</a:t>
            </a:r>
            <a:endParaRPr sz="3600" dirty="0">
              <a:solidFill>
                <a:srgbClr val="003171"/>
              </a:solidFill>
            </a:endParaRPr>
          </a:p>
        </p:txBody>
      </p:sp>
      <p:pic>
        <p:nvPicPr>
          <p:cNvPr id="141" name="Shape 1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512" y="2564904"/>
            <a:ext cx="8715375" cy="2400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1094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title"/>
          </p:nvPr>
        </p:nvSpPr>
        <p:spPr>
          <a:xfrm>
            <a:off x="3047107" y="188640"/>
            <a:ext cx="6251252" cy="108012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numCol="1" anchor="b" anchorCtr="0" compatLnSpc="1">
            <a:prstTxWarp prst="textNoShape">
              <a:avLst/>
            </a:prstTxWarp>
            <a:no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</a:pPr>
            <a:r>
              <a:rPr lang="en" sz="3200" b="1" dirty="0">
                <a:solidFill>
                  <a:srgbClr val="003171"/>
                </a:solidFill>
                <a:latin typeface="Questrial"/>
                <a:ea typeface="Questrial"/>
                <a:cs typeface="Questrial"/>
                <a:sym typeface="Questrial"/>
              </a:rPr>
              <a:t>Case </a:t>
            </a:r>
            <a:r>
              <a:rPr lang="en" sz="3200" b="1" dirty="0" smtClean="0">
                <a:solidFill>
                  <a:srgbClr val="003171"/>
                </a:solidFill>
                <a:latin typeface="Questrial"/>
                <a:ea typeface="Questrial"/>
                <a:cs typeface="Questrial"/>
                <a:sym typeface="Questrial"/>
              </a:rPr>
              <a:t>Study</a:t>
            </a:r>
            <a:r>
              <a:rPr lang="en" sz="3200" dirty="0" smtClean="0">
                <a:solidFill>
                  <a:srgbClr val="003171"/>
                </a:solidFill>
                <a:latin typeface="Questrial"/>
                <a:ea typeface="Questrial"/>
                <a:cs typeface="Questrial"/>
                <a:sym typeface="Questrial"/>
              </a:rPr>
              <a:t>:  Silent Springs </a:t>
            </a:r>
            <a:r>
              <a:rPr lang="en" sz="3200" dirty="0">
                <a:solidFill>
                  <a:srgbClr val="003171"/>
                </a:solidFill>
                <a:latin typeface="Questrial"/>
                <a:ea typeface="Questrial"/>
                <a:cs typeface="Questrial"/>
                <a:sym typeface="Questrial"/>
              </a:rPr>
              <a:t>DDT</a:t>
            </a:r>
            <a:endParaRPr sz="3200" dirty="0">
              <a:solidFill>
                <a:srgbClr val="003171"/>
              </a:solidFill>
            </a:endParaRPr>
          </a:p>
        </p:txBody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251520" y="1844824"/>
            <a:ext cx="8712968" cy="309634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numCol="1" anchor="t" anchorCtr="0" compatLnSpc="1">
            <a:prstTxWarp prst="textNoShape">
              <a:avLst/>
            </a:prstTxWarp>
            <a:noAutofit/>
          </a:bodyPr>
          <a:lstStyle/>
          <a:p>
            <a:pPr indent="-2794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None/>
            </a:pPr>
            <a:r>
              <a:rPr lang="en" sz="2000" b="1" dirty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History of DDT:</a:t>
            </a:r>
            <a:endParaRPr dirty="0"/>
          </a:p>
          <a:p>
            <a:pPr marL="40640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Wingdings" panose="05000000000000000000" pitchFamily="2" charset="2"/>
              <a:buChar char="q"/>
            </a:pPr>
            <a:r>
              <a:rPr lang="en" sz="2400" b="1" dirty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DDT</a:t>
            </a:r>
            <a:r>
              <a:rPr lang="en" sz="2400" dirty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 a synthetic pesticide invented in 1874</a:t>
            </a:r>
            <a:endParaRPr sz="2400" dirty="0"/>
          </a:p>
          <a:p>
            <a:pPr marL="40640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Wingdings" panose="05000000000000000000" pitchFamily="2" charset="2"/>
              <a:buChar char="q"/>
            </a:pPr>
            <a:r>
              <a:rPr lang="en" sz="2400" dirty="0">
                <a:latin typeface="Questrial"/>
                <a:ea typeface="Questrial"/>
                <a:cs typeface="Questrial"/>
                <a:sym typeface="Questrial"/>
              </a:rPr>
              <a:t>U</a:t>
            </a:r>
            <a:r>
              <a:rPr lang="en" sz="2400" dirty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sed with great success i</a:t>
            </a:r>
            <a:r>
              <a:rPr lang="en" sz="2400" dirty="0">
                <a:latin typeface="Questrial"/>
                <a:ea typeface="Questrial"/>
                <a:cs typeface="Questrial"/>
                <a:sym typeface="Questrial"/>
              </a:rPr>
              <a:t>n </a:t>
            </a:r>
            <a:r>
              <a:rPr lang="en" sz="2400" dirty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World War II to control </a:t>
            </a:r>
            <a:r>
              <a:rPr lang="en" sz="2400" dirty="0">
                <a:latin typeface="Questrial"/>
                <a:ea typeface="Questrial"/>
                <a:cs typeface="Questrial"/>
                <a:sym typeface="Questrial"/>
              </a:rPr>
              <a:t>mosquitoes</a:t>
            </a:r>
            <a:r>
              <a:rPr lang="en" sz="2400" dirty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 and prevent malaria and typhus</a:t>
            </a:r>
            <a:endParaRPr sz="2400" dirty="0"/>
          </a:p>
          <a:p>
            <a:pPr marL="40640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Wingdings" panose="05000000000000000000" pitchFamily="2" charset="2"/>
              <a:buChar char="q"/>
            </a:pPr>
            <a:r>
              <a:rPr lang="en" sz="2400" dirty="0">
                <a:latin typeface="Questrial"/>
                <a:ea typeface="Questrial"/>
                <a:cs typeface="Questrial"/>
                <a:sym typeface="Questrial"/>
              </a:rPr>
              <a:t>A</a:t>
            </a:r>
            <a:r>
              <a:rPr lang="en" sz="2400" dirty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fter the war, DDT was made available for use as an agricultural insecticide, and soon its production and use skyrocketed.</a:t>
            </a:r>
            <a:endParaRPr sz="2400" dirty="0"/>
          </a:p>
          <a:p>
            <a:pPr marL="40640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Wingdings" panose="05000000000000000000" pitchFamily="2" charset="2"/>
              <a:buChar char="q"/>
            </a:pPr>
            <a:r>
              <a:rPr lang="en" sz="2400" dirty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1948 - Swiss chemist Paul Hermann Müller was awarded the Nobel Prize in Physiology or Medicine "for his discovery of the high efficiency of DDT as a contact poison against several arthropods.“</a:t>
            </a:r>
            <a:endParaRPr sz="2400" dirty="0"/>
          </a:p>
          <a:p>
            <a:pPr indent="-18288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None/>
            </a:pPr>
            <a:endParaRPr sz="2000" dirty="0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-18288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None/>
            </a:pPr>
            <a:endParaRPr sz="2000" dirty="0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148" name="Shape 148" descr="dd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1520" y="332656"/>
            <a:ext cx="2795587" cy="1266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2088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Shape 157" descr="FG17_08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55776" y="2286000"/>
            <a:ext cx="6588224" cy="4229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Shape 154"/>
          <p:cNvSpPr txBox="1">
            <a:spLocks noGrp="1"/>
          </p:cNvSpPr>
          <p:nvPr>
            <p:ph type="title"/>
          </p:nvPr>
        </p:nvSpPr>
        <p:spPr>
          <a:xfrm>
            <a:off x="179512" y="65716"/>
            <a:ext cx="7467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numCol="1" anchor="b" anchorCtr="0" compatLnSpc="1">
            <a:prstTxWarp prst="textNoShape">
              <a:avLst/>
            </a:prstTxWarp>
            <a:no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</a:pPr>
            <a:r>
              <a:rPr lang="en" sz="4000" dirty="0">
                <a:solidFill>
                  <a:srgbClr val="003171"/>
                </a:solidFill>
                <a:latin typeface="Questrial"/>
                <a:ea typeface="Questrial"/>
                <a:cs typeface="Questrial"/>
                <a:sym typeface="Questrial"/>
              </a:rPr>
              <a:t>DDT: Part 2</a:t>
            </a:r>
            <a:endParaRPr dirty="0">
              <a:solidFill>
                <a:srgbClr val="003171"/>
              </a:solidFill>
            </a:endParaRPr>
          </a:p>
        </p:txBody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107504" y="1041202"/>
            <a:ext cx="4464496" cy="40005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numCol="1" anchor="t" anchorCtr="0" compatLnSpc="1">
            <a:prstTxWarp prst="textNoShape">
              <a:avLst/>
            </a:prstTxWarp>
            <a:noAutofit/>
          </a:bodyPr>
          <a:lstStyle/>
          <a:p>
            <a:pPr marL="520700" indent="-4572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72"/>
              <a:buFont typeface="+mj-lt"/>
              <a:buAutoNum type="arabicPeriod"/>
            </a:pPr>
            <a:r>
              <a:rPr lang="en" sz="2200" dirty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Decline of birds on top of food chain (osprey, eagles)</a:t>
            </a:r>
            <a:endParaRPr dirty="0"/>
          </a:p>
          <a:p>
            <a:pPr marL="520700" indent="-45720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672"/>
              <a:buFont typeface="+mj-lt"/>
              <a:buAutoNum type="arabicPeriod"/>
            </a:pPr>
            <a:r>
              <a:rPr lang="en" sz="2200" dirty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Eggs breaking before hatched</a:t>
            </a:r>
            <a:endParaRPr dirty="0"/>
          </a:p>
          <a:p>
            <a:pPr marL="520700" indent="-45720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672"/>
              <a:buFont typeface="+mj-lt"/>
              <a:buAutoNum type="arabicPeriod"/>
            </a:pPr>
            <a:r>
              <a:rPr lang="en" sz="2200" smtClean="0">
                <a:latin typeface="Questrial"/>
                <a:ea typeface="Questrial"/>
                <a:cs typeface="Questrial"/>
                <a:sym typeface="Questrial"/>
              </a:rPr>
              <a:t>BIOMAGNIFICATION</a:t>
            </a:r>
            <a:endParaRPr dirty="0"/>
          </a:p>
        </p:txBody>
      </p:sp>
      <p:pic>
        <p:nvPicPr>
          <p:cNvPr id="156" name="Shape 156" descr="C:\Users\Brittny\AppData\Local\Microsoft\Windows\Temporary Internet Files\Content.IE5\1TBXECZ6\MPj04285400000[1]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32040" y="260648"/>
            <a:ext cx="3375991" cy="15611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3016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title"/>
          </p:nvPr>
        </p:nvSpPr>
        <p:spPr>
          <a:xfrm>
            <a:off x="251520" y="116632"/>
            <a:ext cx="7467600" cy="54887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numCol="1" anchor="b" anchorCtr="0" compatLnSpc="1">
            <a:prstTxWarp prst="textNoShape">
              <a:avLst/>
            </a:prstTxWarp>
            <a:no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</a:pPr>
            <a:r>
              <a:rPr lang="en" sz="2600" dirty="0">
                <a:solidFill>
                  <a:srgbClr val="003171"/>
                </a:solidFill>
                <a:latin typeface="Questrial"/>
                <a:ea typeface="Questrial"/>
                <a:cs typeface="Questrial"/>
                <a:sym typeface="Questrial"/>
              </a:rPr>
              <a:t>DDT: Part 3</a:t>
            </a:r>
            <a:endParaRPr dirty="0">
              <a:solidFill>
                <a:srgbClr val="003171"/>
              </a:solidFill>
            </a:endParaRPr>
          </a:p>
        </p:txBody>
      </p:sp>
      <p:sp>
        <p:nvSpPr>
          <p:cNvPr id="163" name="Shape 163"/>
          <p:cNvSpPr txBox="1"/>
          <p:nvPr/>
        </p:nvSpPr>
        <p:spPr>
          <a:xfrm>
            <a:off x="107504" y="764704"/>
            <a:ext cx="5867400" cy="2746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1962, </a:t>
            </a:r>
            <a:r>
              <a:rPr lang="en" i="1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Silent Spring</a:t>
            </a:r>
            <a:r>
              <a:rPr lang="en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by American biologist </a:t>
            </a:r>
            <a:r>
              <a:rPr lang="en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Rachel Carson</a:t>
            </a:r>
            <a:r>
              <a:rPr lang="en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was published</a:t>
            </a:r>
            <a:r>
              <a:rPr lang="en" dirty="0">
                <a:solidFill>
                  <a:schemeClr val="dk1"/>
                </a:solidFill>
              </a:rPr>
              <a:t>.</a:t>
            </a:r>
            <a:r>
              <a:rPr lang="en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dirty="0">
                <a:solidFill>
                  <a:schemeClr val="dk1"/>
                </a:solidFill>
              </a:rPr>
              <a:t>C</a:t>
            </a:r>
            <a:r>
              <a:rPr lang="en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atalog</a:t>
            </a:r>
            <a:r>
              <a:rPr lang="en" dirty="0">
                <a:solidFill>
                  <a:schemeClr val="dk1"/>
                </a:solidFill>
              </a:rPr>
              <a:t>ed</a:t>
            </a:r>
            <a:r>
              <a:rPr lang="en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the environmental impacts spraying of DDT in the US</a:t>
            </a:r>
            <a:r>
              <a:rPr lang="en" dirty="0">
                <a:solidFill>
                  <a:schemeClr val="dk1"/>
                </a:solidFill>
              </a:rPr>
              <a:t>.</a:t>
            </a:r>
            <a:endParaRPr dirty="0"/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book suggested that DDT and other pesticides may cause cancer and that their agricultural use was a threat to wildlife, particularly birds. </a:t>
            </a:r>
            <a:endParaRPr dirty="0"/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Its publication was one of the events in the birth of the environmental movement, and resulted in a large public outcry that eventually led to DDT being banned in the US in 1972.</a:t>
            </a:r>
            <a:endParaRPr dirty="0"/>
          </a:p>
        </p:txBody>
      </p:sp>
      <p:pic>
        <p:nvPicPr>
          <p:cNvPr id="164" name="Shape 164" descr="Rachel Carso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38926" y="857251"/>
            <a:ext cx="2505075" cy="2300287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Shape 165"/>
          <p:cNvSpPr txBox="1"/>
          <p:nvPr/>
        </p:nvSpPr>
        <p:spPr>
          <a:xfrm>
            <a:off x="111061" y="3703216"/>
            <a:ext cx="8153400" cy="16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DDT was subsequently banned for agricultural use worldwide under the Stockholm Convention</a:t>
            </a:r>
            <a:r>
              <a:rPr lang="en" dirty="0">
                <a:solidFill>
                  <a:schemeClr val="dk1"/>
                </a:solidFill>
              </a:rPr>
              <a:t>.</a:t>
            </a:r>
            <a:endParaRPr dirty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64087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title"/>
          </p:nvPr>
        </p:nvSpPr>
        <p:spPr>
          <a:xfrm>
            <a:off x="0" y="116633"/>
            <a:ext cx="7596336" cy="122413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numCol="1" anchor="b" anchorCtr="0" compatLnSpc="1">
            <a:prstTxWarp prst="textNoShape">
              <a:avLst/>
            </a:prstTxWarp>
            <a:no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</a:pPr>
            <a:r>
              <a:rPr lang="en" sz="4000" dirty="0">
                <a:solidFill>
                  <a:srgbClr val="003171"/>
                </a:solidFill>
                <a:latin typeface="Questrial"/>
                <a:ea typeface="Questrial"/>
                <a:cs typeface="Questrial"/>
                <a:sym typeface="Questrial"/>
              </a:rPr>
              <a:t>Other chemicals prone to </a:t>
            </a:r>
            <a:r>
              <a:rPr lang="en" b="0" dirty="0">
                <a:solidFill>
                  <a:srgbClr val="003171"/>
                </a:solidFill>
                <a:latin typeface="Questrial"/>
                <a:ea typeface="Questrial"/>
                <a:cs typeface="Questrial"/>
                <a:sym typeface="Questrial"/>
              </a:rPr>
              <a:t>biomagnification</a:t>
            </a:r>
            <a:endParaRPr dirty="0">
              <a:solidFill>
                <a:srgbClr val="003171"/>
              </a:solidFill>
            </a:endParaRPr>
          </a:p>
        </p:txBody>
      </p:sp>
      <p:sp>
        <p:nvSpPr>
          <p:cNvPr id="171" name="Shape 171"/>
          <p:cNvSpPr txBox="1"/>
          <p:nvPr/>
        </p:nvSpPr>
        <p:spPr>
          <a:xfrm>
            <a:off x="107504" y="1340769"/>
            <a:ext cx="7024800" cy="272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</a:pPr>
            <a:r>
              <a:rPr lang="en" sz="24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PCBs </a:t>
            </a:r>
            <a:r>
              <a:rPr lang="en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 Polychlorinated Biphenyls</a:t>
            </a:r>
            <a:endParaRPr sz="2400" dirty="0"/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</a:pPr>
            <a:endParaRPr sz="2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</a:pPr>
            <a:r>
              <a:rPr lang="en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Heavy Metals -  Hg, Cu, Cd, Cr, Pb, Zn, Sn, Ni</a:t>
            </a:r>
            <a:endParaRPr sz="2400" dirty="0"/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</a:pPr>
            <a:endParaRPr sz="2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</a:pPr>
            <a:r>
              <a:rPr lang="en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Cyanide</a:t>
            </a:r>
            <a:endParaRPr sz="2400" dirty="0"/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</a:pPr>
            <a:endParaRPr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861048"/>
            <a:ext cx="8044729" cy="25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259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title"/>
          </p:nvPr>
        </p:nvSpPr>
        <p:spPr>
          <a:xfrm>
            <a:off x="1042987" y="1166134"/>
            <a:ext cx="7024800" cy="857400"/>
          </a:xfrm>
          <a:prstGeom prst="rect">
            <a:avLst/>
          </a:prstGeom>
        </p:spPr>
        <p:txBody>
          <a:bodyPr spcFirstLastPara="1" vert="horz" wrap="square" lIns="91425" tIns="91425" rIns="91425" bIns="91425" numCol="1" anchor="b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/>
              <a:t>Homework</a:t>
            </a:r>
            <a:endParaRPr/>
          </a:p>
        </p:txBody>
      </p:sp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1042975" y="2113350"/>
            <a:ext cx="7735800" cy="3246000"/>
          </a:xfrm>
          <a:prstGeom prst="rect">
            <a:avLst/>
          </a:prstGeom>
        </p:spPr>
        <p:txBody>
          <a:bodyPr spcFirstLastPara="1"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/>
          <a:p>
            <a:pPr marL="457200" indent="-431800">
              <a:spcBef>
                <a:spcPts val="480"/>
              </a:spcBef>
              <a:spcAft>
                <a:spcPts val="0"/>
              </a:spcAft>
              <a:buSzPts val="3200"/>
              <a:buChar char="○"/>
            </a:pPr>
            <a:r>
              <a:rPr lang="en-US" dirty="0" smtClean="0"/>
              <a:t>At the end of your notes, describe how PCBs are “managed” by the power companies.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43943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107504" y="188640"/>
            <a:ext cx="7772400" cy="857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2075" tIns="46025" rIns="92075" bIns="46025" numCol="1" anchor="b" anchorCtr="0" compatLnSpc="1">
            <a:prstTxWarp prst="textNoShape">
              <a:avLst/>
            </a:prstTxWarp>
            <a:no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</a:pPr>
            <a:r>
              <a:rPr lang="en" sz="3600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Water Pollution Source</a:t>
            </a:r>
            <a:endParaRPr dirty="0"/>
          </a:p>
        </p:txBody>
      </p:sp>
      <p:pic>
        <p:nvPicPr>
          <p:cNvPr id="72" name="Shape 7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51520" y="908720"/>
            <a:ext cx="8475900" cy="4410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41825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170645" y="291046"/>
            <a:ext cx="7024800" cy="636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numCol="1" anchor="b" anchorCtr="0" compatLnSpc="1">
            <a:prstTxWarp prst="textNoShape">
              <a:avLst/>
            </a:prstTxWarp>
            <a:no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</a:pPr>
            <a:r>
              <a:rPr lang="en" sz="4000" dirty="0">
                <a:solidFill>
                  <a:srgbClr val="003171"/>
                </a:solidFill>
                <a:latin typeface="Questrial"/>
                <a:ea typeface="Questrial"/>
                <a:cs typeface="Questrial"/>
                <a:sym typeface="Questrial"/>
              </a:rPr>
              <a:t>Point Sources</a:t>
            </a:r>
            <a:endParaRPr dirty="0">
              <a:solidFill>
                <a:srgbClr val="003171"/>
              </a:solidFill>
            </a:endParaRPr>
          </a:p>
        </p:txBody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170645" y="2276872"/>
            <a:ext cx="6777000" cy="18135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numCol="1" anchor="t" anchorCtr="0" compatLnSpc="1">
            <a:prstTxWarp prst="textNoShape">
              <a:avLst/>
            </a:prstTxWarp>
            <a:noAutofit/>
          </a:bodyPr>
          <a:lstStyle/>
          <a:p>
            <a:pPr indent="-27940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ymbol"/>
              <a:buChar char="○"/>
            </a:pPr>
            <a:r>
              <a:rPr lang="en" sz="2400" dirty="0">
                <a:latin typeface="Questrial"/>
                <a:ea typeface="Questrial"/>
                <a:cs typeface="Questrial"/>
                <a:sym typeface="Questrial"/>
              </a:rPr>
              <a:t>Factory &amp; Sewage Outlets</a:t>
            </a:r>
            <a:endParaRPr sz="2400" dirty="0">
              <a:latin typeface="Questrial"/>
              <a:ea typeface="Questrial"/>
              <a:cs typeface="Questrial"/>
              <a:sym typeface="Questrial"/>
            </a:endParaRPr>
          </a:p>
          <a:p>
            <a:pPr indent="-315976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estrial"/>
              <a:buChar char="○"/>
            </a:pPr>
            <a:r>
              <a:rPr lang="en" sz="2400" dirty="0">
                <a:latin typeface="Questrial"/>
                <a:ea typeface="Questrial"/>
                <a:cs typeface="Questrial"/>
                <a:sym typeface="Questrial"/>
              </a:rPr>
              <a:t>Mining drainage</a:t>
            </a:r>
            <a:endParaRPr sz="2400" dirty="0">
              <a:latin typeface="Questrial"/>
              <a:ea typeface="Questrial"/>
              <a:cs typeface="Questrial"/>
              <a:sym typeface="Questrial"/>
            </a:endParaRPr>
          </a:p>
          <a:p>
            <a:pPr indent="-315976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estrial"/>
              <a:buChar char="○"/>
            </a:pPr>
            <a:r>
              <a:rPr lang="en" sz="2400" dirty="0">
                <a:latin typeface="Questrial"/>
                <a:ea typeface="Questrial"/>
                <a:cs typeface="Questrial"/>
                <a:sym typeface="Questrial"/>
              </a:rPr>
              <a:t>Leaking chemical tanks</a:t>
            </a:r>
            <a:endParaRPr sz="2400" dirty="0">
              <a:latin typeface="Questrial"/>
              <a:ea typeface="Questrial"/>
              <a:cs typeface="Questrial"/>
              <a:sym typeface="Questrial"/>
            </a:endParaRPr>
          </a:p>
          <a:p>
            <a:pPr indent="-315976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estrial"/>
              <a:buChar char="○"/>
            </a:pPr>
            <a:r>
              <a:rPr lang="en" sz="2400" dirty="0">
                <a:latin typeface="Questrial"/>
                <a:ea typeface="Questrial"/>
                <a:cs typeface="Questrial"/>
                <a:sym typeface="Questrial"/>
              </a:rPr>
              <a:t>Broken pipes</a:t>
            </a:r>
            <a:endParaRPr sz="2400" dirty="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4427984" y="927646"/>
            <a:ext cx="4464496" cy="4176464"/>
          </a:xfrm>
          <a:prstGeom prst="roundRect">
            <a:avLst/>
          </a:prstGeom>
          <a:blipFill dpi="0" rotWithShape="1">
            <a:blip r:embed="rId4">
              <a:alphaModFix amt="73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170645" y="1218892"/>
            <a:ext cx="7887300" cy="877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numCol="1" anchor="t" anchorCtr="0" compatLnSpc="1">
            <a:prstTxWarp prst="textNoShape">
              <a:avLst/>
            </a:prstTxWarp>
            <a:noAutofit/>
          </a:bodyPr>
          <a:lstStyle/>
          <a:p>
            <a:pPr marL="0" indent="0">
              <a:spcBef>
                <a:spcPts val="480"/>
              </a:spcBef>
              <a:spcAft>
                <a:spcPts val="0"/>
              </a:spcAft>
              <a:buNone/>
            </a:pPr>
            <a:r>
              <a:rPr lang="en" sz="3000" b="1" dirty="0">
                <a:latin typeface="Questrial"/>
                <a:ea typeface="Questrial"/>
                <a:cs typeface="Questrial"/>
                <a:sym typeface="Questrial"/>
              </a:rPr>
              <a:t>Source can be identified and </a:t>
            </a:r>
            <a:r>
              <a:rPr lang="en" sz="3000" b="1" u="sng" dirty="0">
                <a:latin typeface="Questrial"/>
                <a:ea typeface="Questrial"/>
                <a:cs typeface="Questrial"/>
                <a:sym typeface="Questrial"/>
              </a:rPr>
              <a:t>corrected</a:t>
            </a:r>
            <a:r>
              <a:rPr lang="en" sz="3000" b="1" dirty="0">
                <a:latin typeface="Questrial"/>
                <a:ea typeface="Questrial"/>
                <a:cs typeface="Questrial"/>
                <a:sym typeface="Questrial"/>
              </a:rPr>
              <a:t>.</a:t>
            </a:r>
            <a:endParaRPr sz="3000" b="1" dirty="0">
              <a:latin typeface="Questrial"/>
              <a:ea typeface="Questrial"/>
              <a:cs typeface="Questrial"/>
              <a:sym typeface="Questrial"/>
            </a:endParaRPr>
          </a:p>
        </p:txBody>
      </p:sp>
    </p:spTree>
    <p:extLst>
      <p:ext uri="{BB962C8B-B14F-4D97-AF65-F5344CB8AC3E}">
        <p14:creationId xmlns:p14="http://schemas.microsoft.com/office/powerpoint/2010/main" val="3884149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864214"/>
            <a:ext cx="4572000" cy="3238500"/>
          </a:xfrm>
          <a:prstGeom prst="rect">
            <a:avLst/>
          </a:prstGeom>
        </p:spPr>
      </p:pic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176325" y="239899"/>
            <a:ext cx="7024800" cy="580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numCol="1" anchor="b" anchorCtr="0" compatLnSpc="1">
            <a:prstTxWarp prst="textNoShape">
              <a:avLst/>
            </a:prstTxWarp>
            <a:no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</a:pPr>
            <a:r>
              <a:rPr lang="en" sz="3600" dirty="0">
                <a:solidFill>
                  <a:srgbClr val="003171"/>
                </a:solidFill>
                <a:latin typeface="Questrial"/>
                <a:ea typeface="Questrial"/>
                <a:cs typeface="Questrial"/>
                <a:sym typeface="Questrial"/>
              </a:rPr>
              <a:t>Non-point Sources</a:t>
            </a:r>
            <a:endParaRPr dirty="0">
              <a:solidFill>
                <a:srgbClr val="003171"/>
              </a:solidFill>
            </a:endParaRPr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-314925" y="1988840"/>
            <a:ext cx="8007300" cy="31431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numCol="1" anchor="t" anchorCtr="0" compatLnSpc="1">
            <a:prstTxWarp prst="textNoShape">
              <a:avLst/>
            </a:prstTxWarp>
            <a:noAutofit/>
          </a:bodyPr>
          <a:lstStyle/>
          <a:p>
            <a:pPr indent="-279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36"/>
              <a:buFont typeface="Noto Symbol"/>
              <a:buChar char="○"/>
            </a:pPr>
            <a:r>
              <a:rPr lang="en" sz="3600" dirty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Difficult to address runoff </a:t>
            </a:r>
            <a:r>
              <a:rPr lang="en" sz="3600" dirty="0">
                <a:solidFill>
                  <a:srgbClr val="FFFF00"/>
                </a:solidFill>
                <a:latin typeface="Questrial"/>
                <a:ea typeface="Questrial"/>
                <a:cs typeface="Questrial"/>
                <a:sym typeface="Questrial"/>
              </a:rPr>
              <a:t>pollutants</a:t>
            </a:r>
            <a:endParaRPr dirty="0">
              <a:solidFill>
                <a:srgbClr val="FFFF00"/>
              </a:solidFill>
            </a:endParaRPr>
          </a:p>
          <a:p>
            <a:pPr marL="639762" lvl="1" indent="-284162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432"/>
              <a:buFont typeface="Noto Symbol"/>
              <a:buChar char="○"/>
            </a:pPr>
            <a:r>
              <a:rPr lang="en" sz="3200" dirty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Urban roads</a:t>
            </a:r>
            <a:endParaRPr dirty="0"/>
          </a:p>
          <a:p>
            <a:pPr marL="639762" lvl="1" indent="-284162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432"/>
              <a:buFont typeface="Noto Symbol"/>
              <a:buChar char="○"/>
            </a:pPr>
            <a:r>
              <a:rPr lang="en" sz="3200" dirty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Agricultural fields</a:t>
            </a:r>
            <a:endParaRPr dirty="0"/>
          </a:p>
          <a:p>
            <a:pPr marL="639762" lvl="1" indent="-284162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432"/>
              <a:buFont typeface="Noto Symbol"/>
              <a:buChar char="○"/>
            </a:pPr>
            <a:r>
              <a:rPr lang="en" sz="3200" dirty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Deforested woodlands</a:t>
            </a:r>
            <a:endParaRPr dirty="0"/>
          </a:p>
          <a:p>
            <a:pPr marL="639762" lvl="1" indent="-284162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432"/>
              <a:buFont typeface="Noto Symbol"/>
              <a:buChar char="○"/>
            </a:pPr>
            <a:r>
              <a:rPr lang="en" sz="3200" dirty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Overgrazed pastures</a:t>
            </a:r>
            <a:endParaRPr dirty="0"/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107504" y="874866"/>
            <a:ext cx="7887300" cy="877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numCol="1" anchor="t" anchorCtr="0" compatLnSpc="1">
            <a:prstTxWarp prst="textNoShape">
              <a:avLst/>
            </a:prstTxWarp>
            <a:noAutofit/>
          </a:bodyPr>
          <a:lstStyle/>
          <a:p>
            <a:pPr marL="0" indent="0">
              <a:spcBef>
                <a:spcPts val="480"/>
              </a:spcBef>
              <a:spcAft>
                <a:spcPts val="0"/>
              </a:spcAft>
              <a:buNone/>
            </a:pPr>
            <a:r>
              <a:rPr lang="en" sz="3000" dirty="0">
                <a:latin typeface="Questrial"/>
                <a:ea typeface="Questrial"/>
                <a:cs typeface="Questrial"/>
                <a:sym typeface="Questrial"/>
              </a:rPr>
              <a:t>Source cannot be narrowed to one responsible person, business, or industry.</a:t>
            </a:r>
            <a:endParaRPr sz="3000" dirty="0"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7085" y="5256566"/>
            <a:ext cx="3768080" cy="16014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61863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786136"/>
            <a:ext cx="5232400" cy="3505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7341" y="260648"/>
            <a:ext cx="7024800" cy="7131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numCol="1" anchor="b" anchorCtr="0" compatLnSpc="1">
            <a:prstTxWarp prst="textNoShape">
              <a:avLst/>
            </a:prstTxWarp>
            <a:no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</a:pPr>
            <a:r>
              <a:rPr lang="en" sz="3600" dirty="0">
                <a:solidFill>
                  <a:srgbClr val="003171"/>
                </a:solidFill>
                <a:latin typeface="Questrial"/>
                <a:ea typeface="Questrial"/>
                <a:cs typeface="Questrial"/>
                <a:sym typeface="Questrial"/>
              </a:rPr>
              <a:t>Controlling Non-point Sources</a:t>
            </a:r>
            <a:endParaRPr dirty="0">
              <a:solidFill>
                <a:srgbClr val="003171"/>
              </a:solidFill>
            </a:endParaRPr>
          </a:p>
        </p:txBody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-252536" y="1052736"/>
            <a:ext cx="8007300" cy="3486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numCol="1" anchor="t" anchorCtr="0" compatLnSpc="1">
            <a:prstTxWarp prst="textNoShape">
              <a:avLst/>
            </a:prstTxWarp>
            <a:noAutofit/>
          </a:bodyPr>
          <a:lstStyle/>
          <a:p>
            <a:pPr indent="-279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ymbol"/>
              <a:buChar char="○"/>
            </a:pPr>
            <a:r>
              <a:rPr lang="en" sz="2400" dirty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Best Management Practices (BMP):</a:t>
            </a:r>
            <a:endParaRPr dirty="0"/>
          </a:p>
          <a:p>
            <a:pPr marL="639762" lvl="1" indent="-284162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672"/>
              <a:buFont typeface="Noto Symbol"/>
              <a:buChar char="○"/>
            </a:pPr>
            <a:r>
              <a:rPr lang="en" sz="2200" dirty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Agriculture</a:t>
            </a:r>
            <a:endParaRPr dirty="0"/>
          </a:p>
          <a:p>
            <a:pPr marL="914400" lvl="2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ymbol"/>
              <a:buChar char="○"/>
            </a:pPr>
            <a:r>
              <a:rPr lang="en" sz="2000" dirty="0">
                <a:latin typeface="Questrial"/>
                <a:ea typeface="Questrial"/>
                <a:cs typeface="Questrial"/>
                <a:sym typeface="Questrial"/>
              </a:rPr>
              <a:t>Less fertilizer</a:t>
            </a:r>
            <a:r>
              <a:rPr lang="en" sz="2000" dirty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, improve tillage, rotate crops, less chemicals</a:t>
            </a:r>
            <a:endParaRPr dirty="0"/>
          </a:p>
          <a:p>
            <a:pPr marL="639762" lvl="1" indent="-284162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672"/>
              <a:buFont typeface="Noto Symbol"/>
              <a:buChar char="○"/>
            </a:pPr>
            <a:r>
              <a:rPr lang="en" sz="2200" dirty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Construction</a:t>
            </a:r>
            <a:endParaRPr dirty="0"/>
          </a:p>
          <a:p>
            <a:pPr marL="914400" lvl="2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None/>
            </a:pPr>
            <a:r>
              <a:rPr lang="en" sz="2000" dirty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Limit it,  </a:t>
            </a:r>
            <a:r>
              <a:rPr lang="en" sz="2000" dirty="0">
                <a:latin typeface="Questrial"/>
                <a:ea typeface="Questrial"/>
                <a:cs typeface="Questrial"/>
                <a:sym typeface="Questrial"/>
              </a:rPr>
              <a:t>act to prevent soil erosion</a:t>
            </a:r>
            <a:endParaRPr dirty="0"/>
          </a:p>
          <a:p>
            <a:pPr marL="639762" lvl="1" indent="-284162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672"/>
              <a:buFont typeface="Noto Symbol"/>
              <a:buChar char="○"/>
            </a:pPr>
            <a:r>
              <a:rPr lang="en" sz="2200" dirty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Urban</a:t>
            </a:r>
            <a:endParaRPr dirty="0"/>
          </a:p>
          <a:p>
            <a:pPr marL="914400" lvl="2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ymbol"/>
              <a:buChar char="○"/>
            </a:pPr>
            <a:r>
              <a:rPr lang="en" sz="2000" dirty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Use porous pavements, control runoff, street sweeping</a:t>
            </a:r>
            <a:endParaRPr dirty="0"/>
          </a:p>
          <a:p>
            <a:pPr marL="0" indent="0">
              <a:spcBef>
                <a:spcPts val="480"/>
              </a:spcBef>
              <a:spcAft>
                <a:spcPts val="0"/>
              </a:spcAft>
              <a:buNone/>
            </a:pPr>
            <a:endParaRPr sz="2000" dirty="0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  <p:extLst>
      <p:ext uri="{BB962C8B-B14F-4D97-AF65-F5344CB8AC3E}">
        <p14:creationId xmlns:p14="http://schemas.microsoft.com/office/powerpoint/2010/main" val="1485111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0" y="188640"/>
            <a:ext cx="8229600" cy="5847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numCol="1" anchor="b" anchorCtr="0" compatLnSpc="1">
            <a:prstTxWarp prst="textNoShape">
              <a:avLst/>
            </a:prstTxWarp>
            <a:no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</a:pPr>
            <a:r>
              <a:rPr lang="en" sz="3600" dirty="0">
                <a:solidFill>
                  <a:srgbClr val="003171"/>
                </a:solidFill>
                <a:latin typeface="Questrial"/>
                <a:ea typeface="Questrial"/>
                <a:cs typeface="Questrial"/>
                <a:sym typeface="Questrial"/>
              </a:rPr>
              <a:t>Using Insects to Study Stream Health </a:t>
            </a:r>
            <a:endParaRPr dirty="0">
              <a:solidFill>
                <a:srgbClr val="003171"/>
              </a:solidFill>
            </a:endParaRPr>
          </a:p>
        </p:txBody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-190500" y="1052736"/>
            <a:ext cx="8610600" cy="32433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numCol="1" anchor="t" anchorCtr="0" compatLnSpc="1">
            <a:prstTxWarp prst="textNoShape">
              <a:avLst/>
            </a:prstTxWarp>
            <a:noAutofit/>
          </a:bodyPr>
          <a:lstStyle/>
          <a:p>
            <a:pPr indent="-279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ymbol"/>
              <a:buChar char="○"/>
            </a:pPr>
            <a:r>
              <a:rPr lang="en" sz="2400" dirty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A sample of stream insects, or macroinvertebrates is collected, identified and counted. </a:t>
            </a:r>
            <a:endParaRPr dirty="0"/>
          </a:p>
          <a:p>
            <a:pPr indent="-163576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None/>
            </a:pPr>
            <a:endParaRPr sz="2400" dirty="0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-27940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ymbol"/>
              <a:buChar char="○"/>
            </a:pPr>
            <a:r>
              <a:rPr lang="en" sz="2400" b="1" dirty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Sensitive</a:t>
            </a:r>
            <a:r>
              <a:rPr lang="en" sz="2400" dirty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 invertebrates are killed by low pollution</a:t>
            </a:r>
            <a:endParaRPr dirty="0"/>
          </a:p>
          <a:p>
            <a:pPr indent="-163576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None/>
            </a:pPr>
            <a:endParaRPr sz="2400" dirty="0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-27940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ymbol"/>
              <a:buChar char="○"/>
            </a:pPr>
            <a:r>
              <a:rPr lang="en" sz="2400" b="1" dirty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Tolerant</a:t>
            </a:r>
            <a:r>
              <a:rPr lang="en" sz="2400" dirty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 invertebrates are killed by medium pollution</a:t>
            </a:r>
            <a:endParaRPr dirty="0"/>
          </a:p>
          <a:p>
            <a:pPr indent="-163576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None/>
            </a:pPr>
            <a:endParaRPr sz="2400" dirty="0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-27940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ymbol"/>
              <a:buChar char="○"/>
            </a:pPr>
            <a:r>
              <a:rPr lang="en" sz="2400" b="1" dirty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Very tolerant </a:t>
            </a:r>
            <a:r>
              <a:rPr lang="en" sz="2400" dirty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invertebrates are just hard to kill at all.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90290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476672"/>
            <a:ext cx="6192688" cy="59248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65874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>
            <a:off x="107504" y="188640"/>
            <a:ext cx="7024800" cy="857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numCol="1" anchor="b" anchorCtr="0" compatLnSpc="1">
            <a:prstTxWarp prst="textNoShape">
              <a:avLst/>
            </a:prstTxWarp>
            <a:no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" b="1" dirty="0">
                <a:solidFill>
                  <a:srgbClr val="003171"/>
                </a:solidFill>
                <a:latin typeface="Questrial"/>
                <a:ea typeface="Questrial"/>
                <a:cs typeface="Questrial"/>
                <a:sym typeface="Questrial"/>
              </a:rPr>
              <a:t>Sensitive Invertebrates</a:t>
            </a:r>
            <a:r>
              <a:rPr lang="en" b="1" dirty="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endParaRPr sz="4000" b="1" dirty="0">
              <a:solidFill>
                <a:schemeClr val="accen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587624" y="1761550"/>
            <a:ext cx="3272700" cy="857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numCol="1" anchor="b" anchorCtr="0" compatLnSpc="1">
            <a:prstTxWarp prst="textNoShape">
              <a:avLst/>
            </a:prstTxWarp>
            <a:no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" b="0">
                <a:solidFill>
                  <a:srgbClr val="003171"/>
                </a:solidFill>
                <a:latin typeface="Questrial"/>
                <a:ea typeface="Questrial"/>
                <a:cs typeface="Questrial"/>
                <a:sym typeface="Questrial"/>
              </a:rPr>
              <a:t>Riffle Beetle</a:t>
            </a:r>
            <a:r>
              <a:rPr lang="en" b="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endParaRPr sz="4000">
              <a:solidFill>
                <a:schemeClr val="accen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5143173" y="1846400"/>
            <a:ext cx="3503100" cy="857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numCol="1" anchor="b" anchorCtr="0" compatLnSpc="1">
            <a:prstTxWarp prst="textNoShape">
              <a:avLst/>
            </a:prstTxWarp>
            <a:no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" b="0">
                <a:solidFill>
                  <a:srgbClr val="003171"/>
                </a:solidFill>
                <a:latin typeface="Questrial"/>
                <a:ea typeface="Questrial"/>
                <a:cs typeface="Questrial"/>
                <a:sym typeface="Questrial"/>
              </a:rPr>
              <a:t>Mayfly Larva</a:t>
            </a:r>
            <a:r>
              <a:rPr lang="en" b="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endParaRPr sz="4000">
              <a:solidFill>
                <a:schemeClr val="accen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108" name="Shape 1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1138" y="2906750"/>
            <a:ext cx="4127613" cy="284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Shape 10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400000">
            <a:off x="630476" y="2585825"/>
            <a:ext cx="2938099" cy="3420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36041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251520" y="116632"/>
            <a:ext cx="7024800" cy="670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numCol="1" anchor="b" anchorCtr="0" compatLnSpc="1">
            <a:prstTxWarp prst="textNoShape">
              <a:avLst/>
            </a:prstTxWarp>
            <a:no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</a:pPr>
            <a:r>
              <a:rPr lang="en" sz="3600" b="1" dirty="0">
                <a:solidFill>
                  <a:srgbClr val="003171"/>
                </a:solidFill>
                <a:latin typeface="Questrial"/>
                <a:ea typeface="Questrial"/>
                <a:cs typeface="Questrial"/>
                <a:sym typeface="Questrial"/>
              </a:rPr>
              <a:t>Tolerant Species</a:t>
            </a:r>
            <a:endParaRPr b="1" dirty="0">
              <a:solidFill>
                <a:srgbClr val="003171"/>
              </a:solidFill>
            </a:endParaRPr>
          </a:p>
        </p:txBody>
      </p:sp>
      <p:pic>
        <p:nvPicPr>
          <p:cNvPr id="115" name="Shape 1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04048" y="2319456"/>
            <a:ext cx="3636600" cy="2802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Shape 1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1520" y="2204864"/>
            <a:ext cx="3737234" cy="2802925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>
            <a:off x="611560" y="1124744"/>
            <a:ext cx="2713429" cy="857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numCol="1" anchor="b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b="0" dirty="0">
                <a:solidFill>
                  <a:srgbClr val="003171"/>
                </a:solidFill>
                <a:latin typeface="Questrial"/>
                <a:ea typeface="Questrial"/>
                <a:cs typeface="Questrial"/>
                <a:sym typeface="Questrial"/>
              </a:rPr>
              <a:t>Crayfish</a:t>
            </a:r>
            <a:r>
              <a:rPr lang="en" b="0" dirty="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endParaRPr sz="4000" dirty="0">
              <a:solidFill>
                <a:schemeClr val="accen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18" name="Shape 118"/>
          <p:cNvSpPr txBox="1">
            <a:spLocks noGrp="1"/>
          </p:cNvSpPr>
          <p:nvPr>
            <p:ph type="title"/>
          </p:nvPr>
        </p:nvSpPr>
        <p:spPr>
          <a:xfrm>
            <a:off x="5778038" y="1124744"/>
            <a:ext cx="2232474" cy="857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numCol="1" anchor="b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b="0" dirty="0">
                <a:solidFill>
                  <a:srgbClr val="003171"/>
                </a:solidFill>
                <a:latin typeface="Questrial"/>
                <a:ea typeface="Questrial"/>
                <a:cs typeface="Questrial"/>
                <a:sym typeface="Questrial"/>
              </a:rPr>
              <a:t>Clams</a:t>
            </a:r>
            <a:r>
              <a:rPr lang="en" b="0" dirty="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endParaRPr sz="4000" dirty="0">
              <a:solidFill>
                <a:schemeClr val="accen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  <p:extLst>
      <p:ext uri="{BB962C8B-B14F-4D97-AF65-F5344CB8AC3E}">
        <p14:creationId xmlns:p14="http://schemas.microsoft.com/office/powerpoint/2010/main" val="2839032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4391</TotalTime>
  <Words>448</Words>
  <Application>Microsoft Office PowerPoint</Application>
  <PresentationFormat>On-screen Show (4:3)</PresentationFormat>
  <Paragraphs>69</Paragraphs>
  <Slides>20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Noto Symbol</vt:lpstr>
      <vt:lpstr>Questrial</vt:lpstr>
      <vt:lpstr>Wingdings</vt:lpstr>
      <vt:lpstr>Diseño predeterminado</vt:lpstr>
      <vt:lpstr>Water Pollution</vt:lpstr>
      <vt:lpstr>Water Pollution Source</vt:lpstr>
      <vt:lpstr>Point Sources</vt:lpstr>
      <vt:lpstr>Non-point Sources</vt:lpstr>
      <vt:lpstr>Controlling Non-point Sources</vt:lpstr>
      <vt:lpstr>Using Insects to Study Stream Health </vt:lpstr>
      <vt:lpstr>PowerPoint Presentation</vt:lpstr>
      <vt:lpstr>Sensitive Invertebrates </vt:lpstr>
      <vt:lpstr>Tolerant Species</vt:lpstr>
      <vt:lpstr>Very tolerant species </vt:lpstr>
      <vt:lpstr>Bioaccumulation</vt:lpstr>
      <vt:lpstr>Biomagnification </vt:lpstr>
      <vt:lpstr>Case Study:  Silent Springs DDT</vt:lpstr>
      <vt:lpstr>DDT: Part 2</vt:lpstr>
      <vt:lpstr>DDT: Part 3</vt:lpstr>
      <vt:lpstr>Other chemicals prone to biomagnification</vt:lpstr>
      <vt:lpstr>Homework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COLLIER, RANDI</cp:lastModifiedBy>
  <cp:revision>583</cp:revision>
  <dcterms:created xsi:type="dcterms:W3CDTF">2010-05-23T14:28:12Z</dcterms:created>
  <dcterms:modified xsi:type="dcterms:W3CDTF">2018-04-09T20:04:10Z</dcterms:modified>
</cp:coreProperties>
</file>