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7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7096125" cy="9382125"/>
  <p:embeddedFontLst>
    <p:embeddedFont>
      <p:font typeface="Museo For Dell" panose="02000000000000000000" pitchFamily="2" charset="0"/>
      <p:regular r:id="rId25"/>
      <p:bold r:id="rId26"/>
    </p:embeddedFont>
    <p:embeddedFont>
      <p:font typeface="Myanmar Text" panose="020B0502040204020203" pitchFamily="34" charset="0"/>
      <p:regular r:id="rId27"/>
      <p:bold r:id="rId28"/>
    </p:embeddedFont>
    <p:embeddedFont>
      <p:font typeface="Trebuchet MS" panose="020B0603020202020204" pitchFamily="34" charset="0"/>
      <p:regular r:id="rId29"/>
      <p:bold r:id="rId30"/>
      <p:italic r:id="rId31"/>
      <p:boldItalic r:id="rId32"/>
    </p:embeddedFont>
    <p:embeddedFont>
      <p:font typeface="Questrial" panose="020B060402020202020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5296" cy="470038"/>
          </a:xfrm>
          <a:prstGeom prst="rect">
            <a:avLst/>
          </a:prstGeom>
        </p:spPr>
        <p:txBody>
          <a:bodyPr vert="horz" lIns="89063" tIns="44531" rIns="89063" bIns="445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9290" y="1"/>
            <a:ext cx="3075296" cy="470038"/>
          </a:xfrm>
          <a:prstGeom prst="rect">
            <a:avLst/>
          </a:prstGeom>
        </p:spPr>
        <p:txBody>
          <a:bodyPr vert="horz" lIns="89063" tIns="44531" rIns="89063" bIns="44531" rtlCol="0"/>
          <a:lstStyle>
            <a:lvl1pPr algn="r">
              <a:defRPr sz="1200"/>
            </a:lvl1pPr>
          </a:lstStyle>
          <a:p>
            <a:fld id="{C6561A61-0642-4099-B215-04E4AEE5085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2089"/>
            <a:ext cx="3075296" cy="470037"/>
          </a:xfrm>
          <a:prstGeom prst="rect">
            <a:avLst/>
          </a:prstGeom>
        </p:spPr>
        <p:txBody>
          <a:bodyPr vert="horz" lIns="89063" tIns="44531" rIns="89063" bIns="445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9290" y="8912089"/>
            <a:ext cx="3075296" cy="470037"/>
          </a:xfrm>
          <a:prstGeom prst="rect">
            <a:avLst/>
          </a:prstGeom>
        </p:spPr>
        <p:txBody>
          <a:bodyPr vert="horz" lIns="89063" tIns="44531" rIns="89063" bIns="44531" rtlCol="0" anchor="b"/>
          <a:lstStyle>
            <a:lvl1pPr algn="r">
              <a:defRPr sz="1200"/>
            </a:lvl1pPr>
          </a:lstStyle>
          <a:p>
            <a:fld id="{228C7C86-419E-4B28-AB8B-3D33DAD71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91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1575" cy="3517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9613" y="4456510"/>
            <a:ext cx="5676900" cy="4221956"/>
          </a:xfrm>
          <a:prstGeom prst="rect">
            <a:avLst/>
          </a:prstGeom>
          <a:noFill/>
          <a:ln>
            <a:noFill/>
          </a:ln>
        </p:spPr>
        <p:txBody>
          <a:bodyPr wrap="square" lIns="94132" tIns="94132" rIns="94132" bIns="94132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709613" y="4456510"/>
            <a:ext cx="5676900" cy="4221956"/>
          </a:xfrm>
          <a:prstGeom prst="rect">
            <a:avLst/>
          </a:prstGeom>
          <a:noFill/>
          <a:ln>
            <a:noFill/>
          </a:ln>
        </p:spPr>
        <p:txBody>
          <a:bodyPr wrap="square" lIns="94132" tIns="94132" rIns="94132" bIns="94132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1575" cy="3517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09613" y="4456510"/>
            <a:ext cx="5676900" cy="4221956"/>
          </a:xfrm>
          <a:prstGeom prst="rect">
            <a:avLst/>
          </a:prstGeom>
          <a:noFill/>
          <a:ln>
            <a:noFill/>
          </a:ln>
        </p:spPr>
        <p:txBody>
          <a:bodyPr wrap="square" lIns="94132" tIns="94132" rIns="94132" bIns="94132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1575" cy="3517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709613" y="4456510"/>
            <a:ext cx="5676900" cy="4221956"/>
          </a:xfrm>
          <a:prstGeom prst="rect">
            <a:avLst/>
          </a:prstGeom>
          <a:noFill/>
          <a:ln>
            <a:noFill/>
          </a:ln>
        </p:spPr>
        <p:txBody>
          <a:bodyPr wrap="square" lIns="94132" tIns="94132" rIns="94132" bIns="94132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1575" cy="3517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709613" y="4456510"/>
            <a:ext cx="5676900" cy="4221956"/>
          </a:xfrm>
          <a:prstGeom prst="rect">
            <a:avLst/>
          </a:prstGeom>
          <a:noFill/>
          <a:ln>
            <a:noFill/>
          </a:ln>
        </p:spPr>
        <p:txBody>
          <a:bodyPr wrap="square" lIns="94132" tIns="94132" rIns="94132" bIns="94132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1575" cy="3517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709613" y="4456510"/>
            <a:ext cx="5676900" cy="4221956"/>
          </a:xfrm>
          <a:prstGeom prst="rect">
            <a:avLst/>
          </a:prstGeom>
          <a:noFill/>
          <a:ln>
            <a:noFill/>
          </a:ln>
        </p:spPr>
        <p:txBody>
          <a:bodyPr wrap="square" lIns="94132" tIns="94132" rIns="94132" bIns="94132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1575" cy="3517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1575" cy="3517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709613" y="4456510"/>
            <a:ext cx="5676900" cy="4221956"/>
          </a:xfrm>
          <a:prstGeom prst="rect">
            <a:avLst/>
          </a:prstGeom>
        </p:spPr>
        <p:txBody>
          <a:bodyPr wrap="square" lIns="94132" tIns="94132" rIns="94132" bIns="9413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709613" y="4456510"/>
            <a:ext cx="5676900" cy="4221956"/>
          </a:xfrm>
          <a:prstGeom prst="rect">
            <a:avLst/>
          </a:prstGeom>
          <a:noFill/>
          <a:ln>
            <a:noFill/>
          </a:ln>
        </p:spPr>
        <p:txBody>
          <a:bodyPr wrap="square" lIns="94132" tIns="94132" rIns="94132" bIns="94132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1575" cy="3517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1575" cy="3517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946150" y="4456510"/>
            <a:ext cx="5203825" cy="4221956"/>
          </a:xfrm>
          <a:prstGeom prst="rect">
            <a:avLst/>
          </a:prstGeom>
          <a:noFill/>
          <a:ln>
            <a:noFill/>
          </a:ln>
        </p:spPr>
        <p:txBody>
          <a:bodyPr wrap="square" lIns="94132" tIns="47053" rIns="94132" bIns="47053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1575" cy="3517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709613" y="4456510"/>
            <a:ext cx="5676900" cy="4221956"/>
          </a:xfrm>
          <a:prstGeom prst="rect">
            <a:avLst/>
          </a:prstGeom>
          <a:noFill/>
          <a:ln>
            <a:noFill/>
          </a:ln>
        </p:spPr>
        <p:txBody>
          <a:bodyPr wrap="square" lIns="94132" tIns="47053" rIns="94132" bIns="47053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709613" y="4456510"/>
            <a:ext cx="5676900" cy="4221956"/>
          </a:xfrm>
          <a:prstGeom prst="rect">
            <a:avLst/>
          </a:prstGeom>
          <a:noFill/>
          <a:ln>
            <a:noFill/>
          </a:ln>
        </p:spPr>
        <p:txBody>
          <a:bodyPr wrap="square" lIns="94132" tIns="94132" rIns="94132" bIns="94132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1575" cy="3517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709613" y="4456510"/>
            <a:ext cx="5676900" cy="4221956"/>
          </a:xfrm>
          <a:prstGeom prst="rect">
            <a:avLst/>
          </a:prstGeom>
          <a:noFill/>
          <a:ln>
            <a:noFill/>
          </a:ln>
        </p:spPr>
        <p:txBody>
          <a:bodyPr wrap="square" lIns="94132" tIns="94132" rIns="94132" bIns="94132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1575" cy="3517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709613" y="4456510"/>
            <a:ext cx="5676900" cy="4221956"/>
          </a:xfrm>
          <a:prstGeom prst="rect">
            <a:avLst/>
          </a:prstGeom>
          <a:noFill/>
          <a:ln>
            <a:noFill/>
          </a:ln>
        </p:spPr>
        <p:txBody>
          <a:bodyPr wrap="square" lIns="94132" tIns="94132" rIns="94132" bIns="94132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1575" cy="3517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709613" y="4456510"/>
            <a:ext cx="5676900" cy="4221956"/>
          </a:xfrm>
          <a:prstGeom prst="rect">
            <a:avLst/>
          </a:prstGeom>
          <a:noFill/>
          <a:ln>
            <a:noFill/>
          </a:ln>
        </p:spPr>
        <p:txBody>
          <a:bodyPr wrap="square" lIns="94132" tIns="94132" rIns="94132" bIns="94132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1575" cy="3517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709613" y="4456510"/>
            <a:ext cx="5676900" cy="4221956"/>
          </a:xfrm>
          <a:prstGeom prst="rect">
            <a:avLst/>
          </a:prstGeom>
          <a:noFill/>
          <a:ln>
            <a:noFill/>
          </a:ln>
        </p:spPr>
        <p:txBody>
          <a:bodyPr wrap="square" lIns="94132" tIns="94132" rIns="94132" bIns="94132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1575" cy="3517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709613" y="4456510"/>
            <a:ext cx="5676900" cy="4221956"/>
          </a:xfrm>
          <a:prstGeom prst="rect">
            <a:avLst/>
          </a:prstGeom>
          <a:noFill/>
          <a:ln>
            <a:noFill/>
          </a:ln>
        </p:spPr>
        <p:txBody>
          <a:bodyPr wrap="square" lIns="94132" tIns="94132" rIns="94132" bIns="94132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1575" cy="3517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709613" y="4456510"/>
            <a:ext cx="5676900" cy="4221956"/>
          </a:xfrm>
          <a:prstGeom prst="rect">
            <a:avLst/>
          </a:prstGeom>
          <a:noFill/>
          <a:ln>
            <a:noFill/>
          </a:ln>
        </p:spPr>
        <p:txBody>
          <a:bodyPr wrap="square" lIns="94132" tIns="94132" rIns="94132" bIns="94132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1575" cy="3517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09613" y="4456510"/>
            <a:ext cx="5676900" cy="4221956"/>
          </a:xfrm>
          <a:prstGeom prst="rect">
            <a:avLst/>
          </a:prstGeom>
          <a:noFill/>
          <a:ln>
            <a:noFill/>
          </a:ln>
        </p:spPr>
        <p:txBody>
          <a:bodyPr wrap="square" lIns="94132" tIns="94132" rIns="94132" bIns="94132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1575" cy="3517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709613" y="4456510"/>
            <a:ext cx="5676900" cy="4221956"/>
          </a:xfrm>
          <a:prstGeom prst="rect">
            <a:avLst/>
          </a:prstGeom>
          <a:noFill/>
          <a:ln>
            <a:noFill/>
          </a:ln>
        </p:spPr>
        <p:txBody>
          <a:bodyPr wrap="square" lIns="94132" tIns="94132" rIns="94132" bIns="94132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1575" cy="3517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709613" y="4456510"/>
            <a:ext cx="5676900" cy="4221956"/>
          </a:xfrm>
          <a:prstGeom prst="rect">
            <a:avLst/>
          </a:prstGeom>
          <a:noFill/>
          <a:ln>
            <a:noFill/>
          </a:ln>
        </p:spPr>
        <p:txBody>
          <a:bodyPr wrap="square" lIns="94132" tIns="94132" rIns="94132" bIns="94132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1575" cy="3517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09613" y="4456510"/>
            <a:ext cx="5676900" cy="4221956"/>
          </a:xfrm>
          <a:prstGeom prst="rect">
            <a:avLst/>
          </a:prstGeom>
          <a:noFill/>
          <a:ln>
            <a:noFill/>
          </a:ln>
        </p:spPr>
        <p:txBody>
          <a:bodyPr wrap="square" lIns="94132" tIns="94132" rIns="94132" bIns="94132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1575" cy="3517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5176500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2000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-3833" y="12040"/>
            <a:ext cx="10925833" cy="5165066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flipH="1">
            <a:off x="14659" y="661"/>
            <a:ext cx="10500941" cy="5165066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-846667" y="-661"/>
            <a:ext cx="2167467" cy="5176309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 rot="10800000" flipH="1">
            <a:off x="-524934" y="132"/>
            <a:ext cx="1403435" cy="5176309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082040" y="2423160"/>
            <a:ext cx="7035900" cy="694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-348182" y="-16425"/>
            <a:ext cx="1723520" cy="5159925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244243"/>
            <a:ext cx="8229600" cy="3630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/>
          <p:nvPr/>
        </p:nvSpPr>
        <p:spPr>
          <a:xfrm rot="10800000" flipH="1">
            <a:off x="-1118653" y="775"/>
            <a:ext cx="3100651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 rot="10800000">
            <a:off x="8088847" y="-9550"/>
            <a:ext cx="1100668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rot="10800000" flipH="1">
            <a:off x="-348182" y="-16425"/>
            <a:ext cx="1723520" cy="5159925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 rot="10800000" flipH="1">
            <a:off x="-1118653" y="775"/>
            <a:ext cx="3100651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 rot="10800000">
            <a:off x="8088847" y="-9550"/>
            <a:ext cx="1100668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244243"/>
            <a:ext cx="4038600" cy="3630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 sz="2800"/>
            </a:lvl1pPr>
            <a:lvl2pPr lvl="1">
              <a:spcBef>
                <a:spcPts val="0"/>
              </a:spcBef>
              <a:defRPr sz="2400"/>
            </a:lvl2pPr>
            <a:lvl3pPr lvl="2">
              <a:spcBef>
                <a:spcPts val="0"/>
              </a:spcBef>
              <a:defRPr sz="2000"/>
            </a:lvl3pPr>
            <a:lvl4pPr lvl="3">
              <a:spcBef>
                <a:spcPts val="0"/>
              </a:spcBef>
              <a:defRPr sz="1800"/>
            </a:lvl4pPr>
            <a:lvl5pPr lvl="4">
              <a:spcBef>
                <a:spcPts val="0"/>
              </a:spcBef>
              <a:defRPr sz="1800"/>
            </a:lvl5pPr>
            <a:lvl6pPr lvl="5">
              <a:spcBef>
                <a:spcPts val="0"/>
              </a:spcBef>
              <a:defRPr sz="1800"/>
            </a:lvl6pPr>
            <a:lvl7pPr lvl="6">
              <a:spcBef>
                <a:spcPts val="0"/>
              </a:spcBef>
              <a:defRPr sz="1800"/>
            </a:lvl7pPr>
            <a:lvl8pPr lvl="7">
              <a:spcBef>
                <a:spcPts val="0"/>
              </a:spcBef>
              <a:defRPr sz="1800"/>
            </a:lvl8pPr>
            <a:lvl9pPr lvl="8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244243"/>
            <a:ext cx="4038600" cy="3630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 sz="2800"/>
            </a:lvl1pPr>
            <a:lvl2pPr lvl="1">
              <a:spcBef>
                <a:spcPts val="0"/>
              </a:spcBef>
              <a:defRPr sz="2400"/>
            </a:lvl2pPr>
            <a:lvl3pPr lvl="2">
              <a:spcBef>
                <a:spcPts val="0"/>
              </a:spcBef>
              <a:defRPr sz="2000"/>
            </a:lvl3pPr>
            <a:lvl4pPr lvl="3">
              <a:spcBef>
                <a:spcPts val="0"/>
              </a:spcBef>
              <a:defRPr sz="1800"/>
            </a:lvl4pPr>
            <a:lvl5pPr lvl="4">
              <a:spcBef>
                <a:spcPts val="0"/>
              </a:spcBef>
              <a:defRPr sz="1800"/>
            </a:lvl5pPr>
            <a:lvl6pPr lvl="5">
              <a:spcBef>
                <a:spcPts val="0"/>
              </a:spcBef>
              <a:defRPr sz="1800"/>
            </a:lvl6pPr>
            <a:lvl7pPr lvl="6">
              <a:spcBef>
                <a:spcPts val="0"/>
              </a:spcBef>
              <a:defRPr sz="1800"/>
            </a:lvl7pPr>
            <a:lvl8pPr lvl="7">
              <a:spcBef>
                <a:spcPts val="0"/>
              </a:spcBef>
              <a:defRPr sz="1800"/>
            </a:lvl8pPr>
            <a:lvl9pPr lvl="8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 rot="10800000" flipH="1">
            <a:off x="-348182" y="-16425"/>
            <a:ext cx="1723520" cy="5159925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 rot="10800000" flipH="1">
            <a:off x="-1118653" y="775"/>
            <a:ext cx="3100651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 rot="10800000">
            <a:off x="8088847" y="-9550"/>
            <a:ext cx="1100668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Shape 40"/>
          <p:cNvGrpSpPr/>
          <p:nvPr/>
        </p:nvGrpSpPr>
        <p:grpSpPr>
          <a:xfrm>
            <a:off x="-6264" y="3700040"/>
            <a:ext cx="9150267" cy="2325488"/>
            <a:chOff x="-6264" y="4933387"/>
            <a:chExt cx="9150267" cy="3100651"/>
          </a:xfrm>
        </p:grpSpPr>
        <p:sp>
          <p:nvSpPr>
            <p:cNvPr id="41" name="Shape 41"/>
            <p:cNvSpPr/>
            <p:nvPr/>
          </p:nvSpPr>
          <p:spPr>
            <a:xfrm>
              <a:off x="-8" y="5537200"/>
              <a:ext cx="9144009" cy="1574769"/>
            </a:xfrm>
            <a:custGeom>
              <a:avLst/>
              <a:gdLst/>
              <a:ahLst/>
              <a:cxnLst/>
              <a:rect l="0" t="0" r="0" b="0"/>
              <a:pathLst>
                <a:path w="9144009" h="1257301" extrusionOk="0">
                  <a:moveTo>
                    <a:pt x="5" y="266700"/>
                  </a:moveTo>
                  <a:cubicBezTo>
                    <a:pt x="8115305" y="1257301"/>
                    <a:pt x="7620009" y="0"/>
                    <a:pt x="9144009" y="186267"/>
                  </a:cubicBezTo>
                  <a:cubicBezTo>
                    <a:pt x="9144008" y="441678"/>
                    <a:pt x="9143998" y="818763"/>
                    <a:pt x="9143997" y="1074174"/>
                  </a:cubicBezTo>
                  <a:lnTo>
                    <a:pt x="0" y="1086874"/>
                  </a:lnTo>
                  <a:cubicBezTo>
                    <a:pt x="0" y="854041"/>
                    <a:pt x="5" y="499533"/>
                    <a:pt x="5" y="266700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 rot="5400000" flipH="1">
              <a:off x="3018543" y="1908579"/>
              <a:ext cx="3100651" cy="9150267"/>
            </a:xfrm>
            <a:custGeom>
              <a:avLst/>
              <a:gdLst/>
              <a:ahLst/>
              <a:cxnLst/>
              <a:rect l="0" t="0" r="0" b="0"/>
              <a:pathLst>
                <a:path w="8053639" h="6879900" extrusionOk="0">
                  <a:moveTo>
                    <a:pt x="4696126" y="16025"/>
                  </a:moveTo>
                  <a:lnTo>
                    <a:pt x="2920537" y="0"/>
                  </a:lnTo>
                  <a:cubicBezTo>
                    <a:pt x="2927053" y="2293300"/>
                    <a:pt x="2933568" y="4586600"/>
                    <a:pt x="2940084" y="6879900"/>
                  </a:cubicBezTo>
                  <a:lnTo>
                    <a:pt x="4085318" y="6861462"/>
                  </a:lnTo>
                  <a:cubicBezTo>
                    <a:pt x="8053639" y="4651267"/>
                    <a:pt x="0" y="3113439"/>
                    <a:pt x="4696126" y="16025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-8" y="5740400"/>
              <a:ext cx="9144011" cy="1574769"/>
            </a:xfrm>
            <a:custGeom>
              <a:avLst/>
              <a:gdLst/>
              <a:ahLst/>
              <a:cxnLst/>
              <a:rect l="0" t="0" r="0" b="0"/>
              <a:pathLst>
                <a:path w="9144011" h="1257301" extrusionOk="0">
                  <a:moveTo>
                    <a:pt x="7" y="266700"/>
                  </a:moveTo>
                  <a:cubicBezTo>
                    <a:pt x="8115307" y="1257301"/>
                    <a:pt x="7620011" y="0"/>
                    <a:pt x="9144011" y="186267"/>
                  </a:cubicBezTo>
                  <a:lnTo>
                    <a:pt x="9144011" y="921775"/>
                  </a:lnTo>
                  <a:lnTo>
                    <a:pt x="0" y="931914"/>
                  </a:lnTo>
                  <a:cubicBezTo>
                    <a:pt x="0" y="699081"/>
                    <a:pt x="7" y="499533"/>
                    <a:pt x="7" y="266700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buNone/>
              <a:defRPr sz="2400"/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042987" y="770334"/>
            <a:ext cx="7024687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042987" y="1743075"/>
            <a:ext cx="6777037" cy="263128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163576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○"/>
              <a:defRPr/>
            </a:lvl1pPr>
            <a:lvl2pPr marL="639763" lvl="1" indent="-17799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○"/>
              <a:defRPr/>
            </a:lvl2pPr>
            <a:lvl3pPr marL="914400" lvl="2" indent="-13208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○"/>
              <a:defRPr/>
            </a:lvl3pPr>
            <a:lvl4pPr marL="1123950" lvl="3" indent="-148082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○"/>
              <a:defRPr/>
            </a:lvl4pPr>
            <a:lvl5pPr marL="1325563" lvl="4" indent="-15614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○"/>
              <a:defRPr/>
            </a:lvl5pPr>
            <a:lvl6pPr marL="1517904" lvl="5" indent="-167639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6pPr>
            <a:lvl7pPr marL="1719072" lvl="6" indent="-165608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7pPr>
            <a:lvl8pPr marL="1920240" lvl="7" indent="-163575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8pPr>
            <a:lvl9pPr marL="2121408" lvl="8" indent="-161543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5997575" y="16787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641850" y="4388644"/>
            <a:ext cx="3502025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4649787" y="167878"/>
            <a:ext cx="1331912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</a:pPr>
            <a:endParaRPr/>
          </a:p>
          <a:p>
            <a:pPr marL="0" marR="0" lvl="1" indent="-88900" algn="l" rtl="0">
              <a:spcBef>
                <a:spcPts val="0"/>
              </a:spcBef>
            </a:pPr>
            <a:endParaRPr/>
          </a:p>
          <a:p>
            <a:pPr marL="0" marR="0" lvl="2" indent="-88900" algn="l" rtl="0">
              <a:spcBef>
                <a:spcPts val="0"/>
              </a:spcBef>
            </a:pPr>
            <a:endParaRPr/>
          </a:p>
          <a:p>
            <a:pPr marL="0" marR="0" lvl="3" indent="-88900" algn="l" rtl="0">
              <a:spcBef>
                <a:spcPts val="0"/>
              </a:spcBef>
            </a:pPr>
            <a:endParaRPr/>
          </a:p>
          <a:p>
            <a:pPr marL="0" marR="0" lvl="4" indent="-88900" algn="l" rtl="0">
              <a:spcBef>
                <a:spcPts val="0"/>
              </a:spcBef>
            </a:pPr>
            <a:endParaRPr/>
          </a:p>
          <a:p>
            <a:pPr marL="0" marR="0" lvl="5" indent="-88900" algn="l" rtl="0">
              <a:spcBef>
                <a:spcPts val="0"/>
              </a:spcBef>
            </a:pPr>
            <a:endParaRPr/>
          </a:p>
          <a:p>
            <a:pPr marL="0" marR="0" lvl="6" indent="-88900" algn="l" rtl="0">
              <a:spcBef>
                <a:spcPts val="0"/>
              </a:spcBef>
            </a:pPr>
            <a:endParaRPr/>
          </a:p>
          <a:p>
            <a:pPr marL="0" marR="0" lvl="7" indent="-88900" algn="l" rtl="0">
              <a:spcBef>
                <a:spcPts val="0"/>
              </a:spcBef>
            </a:pPr>
            <a:endParaRPr/>
          </a:p>
          <a:p>
            <a:pPr marL="0" marR="0" lvl="8" indent="-8890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wave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●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560"/>
              </a:spcBef>
              <a:buClr>
                <a:schemeClr val="dk2"/>
              </a:buClr>
              <a:buSzPct val="100000"/>
              <a:buFont typeface="Trebuchet MS"/>
              <a:buChar char="○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buChar char="■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●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○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■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●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○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■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" sz="1300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6227" y="347106"/>
            <a:ext cx="5098473" cy="4336472"/>
          </a:xfrm>
          <a:prstGeom prst="rect">
            <a:avLst/>
          </a:prstGeom>
          <a:blipFill>
            <a:blip r:embed="rId3">
              <a:alphaModFix amt="53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utout trans="21000" numberOfShades="4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51564" y="318655"/>
            <a:ext cx="2112818" cy="45373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000">
                <a:schemeClr val="bg1">
                  <a:alpha val="8600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88850" y="173925"/>
            <a:ext cx="7534200" cy="49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40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Wind </a:t>
            </a:r>
            <a:r>
              <a:rPr lang="en" b="0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Energy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256200" y="671025"/>
            <a:ext cx="8788500" cy="288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1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Wind turbines</a:t>
            </a:r>
            <a:r>
              <a:rPr lang="en" sz="24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 = devices that harness power from wind</a:t>
            </a:r>
          </a:p>
          <a:p>
            <a:pPr marL="342900" marR="0" lvl="0" indent="-279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Windmills have been used for 800 years to pump water and grind wheat into flour</a:t>
            </a:r>
            <a:r>
              <a:rPr lang="en" dirty="0">
                <a:latin typeface="Museo For Dell" panose="02000000000000000000" pitchFamily="2" charset="0"/>
              </a:rPr>
              <a:t> </a:t>
            </a:r>
          </a:p>
          <a:p>
            <a:pPr marL="342900" marR="0" lvl="0" indent="-279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Today, wind power produces electricity for the same price as conventional sources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572325" y="178900"/>
            <a:ext cx="70248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b="0" dirty="0">
                <a:solidFill>
                  <a:srgbClr val="003171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R</a:t>
            </a:r>
            <a:r>
              <a:rPr lang="en" sz="4000" b="0" i="0" u="none" strike="noStrike" cap="none" dirty="0">
                <a:solidFill>
                  <a:srgbClr val="003171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enewable in </a:t>
            </a:r>
            <a:r>
              <a:rPr lang="en" sz="4000" b="0" i="0" u="none" strike="noStrike" cap="none" dirty="0" smtClean="0">
                <a:solidFill>
                  <a:srgbClr val="003171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principle…..</a:t>
            </a:r>
            <a:endParaRPr lang="en" sz="4000" b="0" i="0" u="none" strike="noStrike" cap="none" dirty="0">
              <a:solidFill>
                <a:srgbClr val="003171"/>
              </a:solidFill>
              <a:latin typeface="Myanmar Text" panose="020B0502040204020203" pitchFamily="34" charset="0"/>
              <a:ea typeface="Questrial"/>
              <a:cs typeface="Myanmar Text" panose="020B0502040204020203" pitchFamily="34" charset="0"/>
              <a:sym typeface="Questrial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77800" y="1162875"/>
            <a:ext cx="8788500" cy="3497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But if a geothermal plant uses heated water faster than groundwater is recharged, the plant will run out of water</a:t>
            </a:r>
          </a:p>
          <a:p>
            <a:pPr marL="639762" marR="0" lvl="1" indent="-28416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Operators have begun injecting municipal wastewater into the ground to replenish the supply</a:t>
            </a:r>
          </a:p>
          <a:p>
            <a:pPr marL="342900" marR="0" lvl="0" indent="-279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Patterns of geothermal activity shift naturally</a:t>
            </a:r>
          </a:p>
          <a:p>
            <a:pPr marL="639762" marR="0" lvl="1" indent="-28416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An area that produces hot groundwater now may not always do so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8991600" cy="4976446"/>
          </a:xfrm>
          <a:prstGeom prst="rect">
            <a:avLst/>
          </a:prstGeom>
          <a:blipFill dpi="0" rotWithShape="1">
            <a:blip r:embed="rId3">
              <a:alphaModFix amt="35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152400" y="171450"/>
            <a:ext cx="8839200" cy="80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b="0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P</a:t>
            </a:r>
            <a:r>
              <a:rPr lang="en" sz="4000" b="0" i="0" u="none" strike="noStrike" cap="none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roduces heat and electricity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976353"/>
            <a:ext cx="7772400" cy="2539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Most often wells are drilled hundreds or thousands of meters toward heated groundwater</a:t>
            </a:r>
          </a:p>
          <a:p>
            <a:pPr marL="639762" marR="0" lvl="1" indent="-2841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Water at temperatures of 150 – 370 degrees Celsius is brought to the surface and converted to steam, which turns turbines that generate electricity</a:t>
            </a:r>
          </a:p>
          <a:p>
            <a:pPr marL="342900" marR="0" lvl="0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Hot groundwater can be used directly to heat buildings</a:t>
            </a:r>
          </a:p>
          <a:p>
            <a:pPr marL="639762" marR="0" lvl="1" indent="-2841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Cheap and efficient</a:t>
            </a:r>
          </a:p>
          <a:p>
            <a:pPr marL="342900" marR="0" lvl="0" indent="-2794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None/>
            </a:pPr>
            <a:endParaRPr sz="2400" b="0" i="0" u="none" strike="noStrike" cap="none" dirty="0">
              <a:solidFill>
                <a:schemeClr val="dk2"/>
              </a:solidFill>
              <a:latin typeface="Museo For Dell" panose="02000000000000000000" pitchFamily="2" charset="0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93600" y="549125"/>
            <a:ext cx="7772400" cy="80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4000" b="0" i="0" u="none" strike="noStrike" cap="none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Geothermal energy in the U.S. west</a:t>
            </a:r>
          </a:p>
        </p:txBody>
      </p:sp>
      <p:pic>
        <p:nvPicPr>
          <p:cNvPr id="132" name="Shape 132" descr="21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851296"/>
            <a:ext cx="7010400" cy="4292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28800" y="186350"/>
            <a:ext cx="7024800" cy="74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b="0" dirty="0">
                <a:solidFill>
                  <a:srgbClr val="003171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B</a:t>
            </a:r>
            <a:r>
              <a:rPr lang="en" sz="4000" b="0" i="0" u="none" strike="noStrike" cap="none" dirty="0" smtClean="0">
                <a:solidFill>
                  <a:srgbClr val="003171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enefits </a:t>
            </a:r>
            <a:r>
              <a:rPr lang="en" sz="4000" b="0" i="0" u="none" strike="noStrike" cap="none" dirty="0">
                <a:solidFill>
                  <a:srgbClr val="003171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and </a:t>
            </a:r>
            <a:r>
              <a:rPr lang="en" sz="4000" b="0" i="0" u="none" strike="noStrike" cap="none" dirty="0" smtClean="0">
                <a:solidFill>
                  <a:srgbClr val="003171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Limits</a:t>
            </a:r>
            <a:endParaRPr lang="en" sz="4000" b="0" i="0" u="none" strike="noStrike" cap="none" dirty="0">
              <a:solidFill>
                <a:srgbClr val="003171"/>
              </a:solidFill>
              <a:latin typeface="Myanmar Text" panose="020B0502040204020203" pitchFamily="34" charset="0"/>
              <a:ea typeface="Questrial"/>
              <a:cs typeface="Myanmar Text" panose="020B0502040204020203" pitchFamily="34" charset="0"/>
              <a:sym typeface="Questrial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0" y="926750"/>
            <a:ext cx="8788500" cy="314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800" b="0" i="0" u="none" strike="noStrike" cap="none" dirty="0">
                <a:solidFill>
                  <a:schemeClr val="accent2">
                    <a:lumMod val="75000"/>
                  </a:schemeClr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Benefits:</a:t>
            </a:r>
          </a:p>
          <a:p>
            <a:pPr marL="639762" marR="0" lvl="1" indent="-28416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b="0" i="0" u="none" strike="noStrike" cap="none" dirty="0">
                <a:solidFill>
                  <a:schemeClr val="accent2">
                    <a:lumMod val="75000"/>
                  </a:schemeClr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Reduces emissions</a:t>
            </a:r>
          </a:p>
          <a:p>
            <a:pPr marL="639762" marR="0" lvl="1" indent="-28416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b="0" i="0" u="none" strike="noStrike" cap="none" dirty="0">
                <a:solidFill>
                  <a:schemeClr val="accent2">
                    <a:lumMod val="75000"/>
                  </a:schemeClr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It does emit only very small amounts of gases</a:t>
            </a:r>
            <a:r>
              <a:rPr lang="en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 </a:t>
            </a:r>
          </a:p>
          <a:p>
            <a:pPr marL="342900" marR="0" lvl="0" indent="-279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800" dirty="0">
                <a:solidFill>
                  <a:schemeClr val="tx2">
                    <a:lumMod val="50000"/>
                  </a:schemeClr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Drawbacks</a:t>
            </a:r>
            <a:r>
              <a:rPr lang="en" sz="2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:</a:t>
            </a:r>
          </a:p>
          <a:p>
            <a:pPr marL="639762" marR="0" lvl="1" indent="-28416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b="0" i="0" u="none" strike="noStrike" cap="none" dirty="0">
                <a:solidFill>
                  <a:schemeClr val="tx2">
                    <a:lumMod val="50000"/>
                  </a:schemeClr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May not be sustainable</a:t>
            </a:r>
          </a:p>
          <a:p>
            <a:pPr marL="639762" marR="0" lvl="1" indent="-28416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b="0" i="0" u="none" strike="noStrike" cap="none" dirty="0">
                <a:solidFill>
                  <a:schemeClr val="tx2">
                    <a:lumMod val="50000"/>
                  </a:schemeClr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Water is laced with salts and minerals that corrode equipment and pollute the air</a:t>
            </a:r>
          </a:p>
          <a:p>
            <a:pPr marL="639762" marR="0" lvl="1" indent="-28416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b="0" i="0" u="none" strike="noStrike" cap="none" dirty="0">
                <a:solidFill>
                  <a:schemeClr val="tx2">
                    <a:lumMod val="50000"/>
                  </a:schemeClr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Limited to areas where the energy can be trapped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210575" y="124253"/>
            <a:ext cx="7024800" cy="596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0"/>
              <a:t>Producing Hydrogen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40699" y="590250"/>
            <a:ext cx="8200500" cy="3950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Electrolysis: When electricity is run through water it splits the H</a:t>
            </a:r>
            <a:r>
              <a:rPr lang="en" sz="2400" baseline="-25000" dirty="0"/>
              <a:t>2</a:t>
            </a:r>
            <a:r>
              <a:rPr lang="en" sz="2400" dirty="0"/>
              <a:t>O into H</a:t>
            </a:r>
            <a:r>
              <a:rPr lang="en" sz="2400" baseline="-25000" dirty="0"/>
              <a:t>2</a:t>
            </a:r>
            <a:r>
              <a:rPr lang="en" sz="2400" dirty="0"/>
              <a:t> and O</a:t>
            </a:r>
            <a:r>
              <a:rPr lang="en" sz="2400" baseline="-25000" dirty="0"/>
              <a:t>2</a:t>
            </a:r>
            <a:r>
              <a:rPr lang="en" sz="2400" dirty="0"/>
              <a:t> gas.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lvl="0">
              <a:spcBef>
                <a:spcPts val="0"/>
              </a:spcBef>
              <a:buNone/>
            </a:pPr>
            <a:r>
              <a:rPr lang="en" sz="2400" dirty="0"/>
              <a:t>The H</a:t>
            </a:r>
            <a:r>
              <a:rPr lang="en" sz="2400" baseline="-25000" dirty="0"/>
              <a:t>2</a:t>
            </a:r>
            <a:r>
              <a:rPr lang="en" sz="2400" dirty="0"/>
              <a:t> gas can be used in fuel cells to power cars, homes, and other devices putting out only H</a:t>
            </a:r>
            <a:r>
              <a:rPr lang="en" sz="2400" baseline="-25000" dirty="0"/>
              <a:t>2</a:t>
            </a:r>
            <a:r>
              <a:rPr lang="en" sz="2400" dirty="0"/>
              <a:t>O as waste.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8075" y="2565600"/>
            <a:ext cx="2981750" cy="252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0738" y="369277"/>
            <a:ext cx="5503985" cy="4550448"/>
          </a:xfrm>
          <a:prstGeom prst="rect">
            <a:avLst/>
          </a:prstGeom>
          <a:blipFill>
            <a:blip r:embed="rId3">
              <a:alphaModFix amt="3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260248" y="198825"/>
            <a:ext cx="79644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4000" b="0" i="0" u="none" strike="noStrike" cap="none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Other ways of obtaining hydrogen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355600" y="1170325"/>
            <a:ext cx="6766169" cy="374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Hydrogen can also be obtained from biomass and fossil fuels, such as methane (CH</a:t>
            </a:r>
            <a:r>
              <a:rPr lang="en" b="0" i="0" u="none" strike="noStrike" cap="none" baseline="-25000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4</a:t>
            </a:r>
            <a:r>
              <a:rPr lang="en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)</a:t>
            </a:r>
          </a:p>
          <a:p>
            <a:pPr marL="639762" marR="0" lvl="1" indent="-284162" algn="l" rtl="0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Clr>
                <a:schemeClr val="accent1"/>
              </a:buClr>
              <a:buSzPct val="107090"/>
              <a:buFont typeface="Noto Symbol"/>
              <a:buChar char="○"/>
            </a:pPr>
            <a:r>
              <a:rPr lang="en" sz="32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CH</a:t>
            </a:r>
            <a:r>
              <a:rPr lang="en" sz="3200" b="0" i="0" u="none" strike="noStrike" cap="none" baseline="-25000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4</a:t>
            </a:r>
            <a:r>
              <a:rPr lang="en" sz="32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 + 2H</a:t>
            </a:r>
            <a:r>
              <a:rPr lang="en" sz="3200" b="0" i="0" u="none" strike="noStrike" cap="none" baseline="-25000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2</a:t>
            </a:r>
            <a:r>
              <a:rPr lang="en" sz="32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O ⇒ 4H</a:t>
            </a:r>
            <a:r>
              <a:rPr lang="en" sz="3200" b="0" i="0" u="none" strike="noStrike" cap="none" baseline="-25000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2</a:t>
            </a:r>
            <a:r>
              <a:rPr lang="en" sz="32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 + CO</a:t>
            </a:r>
            <a:r>
              <a:rPr lang="en" sz="3200" b="0" i="0" u="none" strike="noStrike" cap="none" baseline="-25000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2</a:t>
            </a:r>
          </a:p>
          <a:p>
            <a:pPr marL="639762" marR="0" lvl="1" indent="-28416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endParaRPr sz="3200" b="0" i="0" u="none" strike="noStrike" cap="none" dirty="0">
              <a:solidFill>
                <a:schemeClr val="dk2"/>
              </a:solidFill>
              <a:latin typeface="Myanmar Text" panose="020B0502040204020203" pitchFamily="34" charset="0"/>
              <a:ea typeface="Questrial"/>
              <a:cs typeface="Myanmar Text" panose="020B0502040204020203" pitchFamily="34" charset="0"/>
              <a:sym typeface="Questrial"/>
            </a:endParaRPr>
          </a:p>
          <a:p>
            <a:pPr marL="342900" marR="0" lvl="0" indent="-2794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Results in emissions of carbon-based pollution</a:t>
            </a:r>
          </a:p>
          <a:p>
            <a:pPr marL="342900" marR="0" lvl="0" indent="-2794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None/>
            </a:pPr>
            <a:endParaRPr sz="2000" b="0" i="0" u="none" strike="noStrike" cap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5" y="774562"/>
            <a:ext cx="8423030" cy="369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9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201275" y="221150"/>
            <a:ext cx="7772400" cy="40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4000" b="0" i="0" u="none" strike="noStrike" cap="none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A hydrogen economy</a:t>
            </a:r>
            <a:r>
              <a:rPr lang="en"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623440"/>
            <a:ext cx="7772400" cy="276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The development of fuel cells and hydrogen fuel shows promise to store large amounts of energy </a:t>
            </a:r>
          </a:p>
          <a:p>
            <a:pPr marL="342900" marR="0" lvl="0" indent="-279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 hydrogen economy would provide a clean, safe, and efficient energy system</a:t>
            </a:r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4425" y="1924925"/>
            <a:ext cx="4098470" cy="321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685800" y="800100"/>
            <a:ext cx="7772400" cy="4024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Fuel cells produce electricity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381000" y="1543049"/>
            <a:ext cx="8229600" cy="32927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8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Once isolated, hydrogen gas can be used as a fuel to produce electricity within fuel cells </a:t>
            </a:r>
          </a:p>
          <a:p>
            <a:pPr marL="342900" marR="0" lvl="0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8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The chemical reaction involved in that fuel cell is the reverse of electrolysis </a:t>
            </a:r>
          </a:p>
          <a:p>
            <a:pPr marL="639762" marR="0" lvl="1" indent="-28416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2H</a:t>
            </a:r>
            <a:r>
              <a:rPr lang="en" b="0" i="0" u="none" strike="noStrike" cap="none" baseline="-25000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2</a:t>
            </a:r>
            <a:r>
              <a:rPr lang="en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 + O</a:t>
            </a:r>
            <a:r>
              <a:rPr lang="en" b="0" i="0" u="none" strike="noStrike" cap="none" baseline="-25000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2 </a:t>
            </a:r>
            <a:r>
              <a:rPr lang="en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⇒ 2H</a:t>
            </a:r>
            <a:r>
              <a:rPr lang="en" b="0" i="0" u="none" strike="noStrike" cap="none" baseline="-25000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2</a:t>
            </a:r>
            <a:r>
              <a:rPr lang="en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O</a:t>
            </a:r>
          </a:p>
          <a:p>
            <a:pPr marL="342900" marR="0" lvl="0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8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 The movement of the hydrogen’s electrons from one electrode to the other creates electricity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235437" y="161584"/>
            <a:ext cx="70248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b="0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E</a:t>
            </a:r>
            <a:r>
              <a:rPr lang="en" sz="4000" b="0" i="0" u="none" strike="noStrike" cap="none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nergy based on hydrogen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598850" y="1125600"/>
            <a:ext cx="7772400" cy="317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Electricity generated from renewable sources could be used to produce hydrogen  </a:t>
            </a:r>
          </a:p>
          <a:p>
            <a:pPr marL="342900" marR="0" lvl="0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Vehicles, computers, cell phones, home heating, and countless other applications could be powered</a:t>
            </a:r>
          </a:p>
          <a:p>
            <a:pPr marL="342900" marR="0" lvl="0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Basing an energy system on hydrogen could alleviate dependence on foreign fuels and help fight climate change</a:t>
            </a:r>
          </a:p>
          <a:p>
            <a:pPr marL="342900" marR="0" lvl="0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Governments are funding research into hydrogen and fuel cell technology to produce vehicles that run on hydrogen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235225" y="136675"/>
            <a:ext cx="7772400" cy="69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4000" i="0" u="none" strike="noStrike" cap="none" dirty="0">
                <a:solidFill>
                  <a:srgbClr val="003171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Modern wind turbines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09600" y="791775"/>
            <a:ext cx="7772400" cy="212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0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Wind blowing into a turbine turns the blades of the rotor, which rotate machinery inside a compartment (</a:t>
            </a:r>
            <a:r>
              <a:rPr lang="en" sz="2000" b="1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nacelle</a:t>
            </a:r>
            <a:r>
              <a:rPr lang="en" sz="20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) on top of a tall tower</a:t>
            </a:r>
          </a:p>
          <a:p>
            <a:pPr marL="342900" marR="0" lvl="0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0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Towers are 40 - 100 m (131 - 328 ft) tall</a:t>
            </a:r>
          </a:p>
          <a:p>
            <a:pPr marL="639762" marR="0" lvl="1" indent="-2841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0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Higher is better to minimize turbulence and maximize wind speed</a:t>
            </a:r>
          </a:p>
          <a:p>
            <a:pPr marL="342900" marR="0" lvl="0" indent="-2794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None/>
            </a:pPr>
            <a:endParaRPr sz="2000" b="0" i="0" u="none" strike="noStrike" cap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68" name="Shape 68" descr="21_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2914650"/>
            <a:ext cx="5257800" cy="2075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1042987" y="770334"/>
            <a:ext cx="7024687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A hydrogen-fueled bus</a:t>
            </a:r>
          </a:p>
        </p:txBody>
      </p:sp>
      <p:pic>
        <p:nvPicPr>
          <p:cNvPr id="182" name="Shape 182" descr="21_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929878"/>
            <a:ext cx="9144000" cy="4213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70600" y="124250"/>
            <a:ext cx="7842900" cy="55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4000" b="0" i="0" u="none" strike="noStrike" cap="none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Hydrogen and fuel cells benefits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325500" y="839850"/>
            <a:ext cx="8570100" cy="330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8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We will never run out; hydrogen is the most abundant element in the universe</a:t>
            </a:r>
          </a:p>
          <a:p>
            <a:pPr marL="342900" marR="0" lvl="0" indent="-279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8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Can be clean and nontoxic to use</a:t>
            </a:r>
          </a:p>
          <a:p>
            <a:pPr marL="342900" marR="0" lvl="0" indent="-279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8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May produce few greenhouse gases and other pollutants</a:t>
            </a:r>
          </a:p>
          <a:p>
            <a:pPr marL="342900" marR="0" lvl="0" indent="-279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8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Can be no more dangerous than gasoline in tanks</a:t>
            </a:r>
          </a:p>
          <a:p>
            <a:pPr marL="342900" marR="0" lvl="0" indent="-279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8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Cells are energy efficient</a:t>
            </a:r>
          </a:p>
          <a:p>
            <a:pPr marL="342900" marR="0" lvl="0" indent="-279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8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Fuel cells are silent and nonpolluting and won’t need to be recharged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61" y="0"/>
            <a:ext cx="4461762" cy="5143500"/>
          </a:xfrm>
          <a:prstGeom prst="rect">
            <a:avLst/>
          </a:prstGeom>
          <a:blipFill dpi="0" rotWithShape="1">
            <a:blip r:embed="rId3">
              <a:alphaModFix amt="6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198162" y="-173866"/>
            <a:ext cx="70248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4000" b="0" i="0" u="none" strike="noStrike" cap="none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Wind farms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2718815" y="621400"/>
            <a:ext cx="6487309" cy="427978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1" i="0" u="none" strike="noStrike" cap="none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Wind farms</a:t>
            </a:r>
            <a:r>
              <a:rPr lang="en" sz="2400" b="0" i="0" u="none" strike="noStrike" cap="none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 = turbines erected in groups of up to hundreds of turbines</a:t>
            </a:r>
          </a:p>
          <a:p>
            <a:pPr marL="342900" marR="0" lvl="0" indent="-279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0" i="0" u="none" strike="noStrike" cap="none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Turbines harness wind as efficiently as possible</a:t>
            </a:r>
          </a:p>
          <a:p>
            <a:pPr marL="639762" marR="0" lvl="1" indent="-28416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200" b="0" i="0" u="none" strike="noStrike" cap="none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Different turbines turn at different speeds</a:t>
            </a:r>
          </a:p>
          <a:p>
            <a:pPr marL="639762" marR="0" lvl="1" indent="-28416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200" b="0" i="0" u="none" strike="noStrike" cap="none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Slight increases in wind velocity yield significant power output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63975" y="233575"/>
            <a:ext cx="7772400" cy="40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4000" b="0" i="0" u="none" strike="noStrike" cap="none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Offshore sites can be promising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274150" y="771400"/>
            <a:ext cx="8671200" cy="263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47687" marR="0" lvl="0" indent="-4206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000" b="0" i="0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Wind speeds are 20% greater over water than over </a:t>
            </a:r>
            <a:r>
              <a:rPr lang="en" sz="2000" b="0" i="0" u="none" strike="noStrike" cap="none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land. Why?</a:t>
            </a:r>
            <a:endParaRPr lang="en" sz="2000" b="0" i="0" u="none" strike="noStrike" cap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47687" marR="0" lvl="0" indent="-4206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000" b="0" i="0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Currently, turbines are limited to shallow water</a:t>
            </a:r>
          </a:p>
          <a:p>
            <a:pPr marL="547687" marR="0" lvl="0" indent="-4511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Char char="○"/>
            </a:pPr>
            <a:r>
              <a:rPr lang="en" sz="2000" dirty="0">
                <a:latin typeface="Questrial"/>
                <a:ea typeface="Questrial"/>
                <a:cs typeface="Questrial"/>
                <a:sym typeface="Questrial"/>
              </a:rPr>
              <a:t>Many coastal residents do not want wind farms offshore - aesthetics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400" b="0" i="0" u="none" strike="noStrike" cap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726" y="1971664"/>
            <a:ext cx="6480048" cy="2862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274" y="450273"/>
            <a:ext cx="8672944" cy="4357253"/>
          </a:xfrm>
          <a:prstGeom prst="rect">
            <a:avLst/>
          </a:prstGeom>
          <a:blipFill dpi="0" rotWithShape="1">
            <a:blip r:embed="rId3">
              <a:alphaModFix amt="42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76875" y="149075"/>
            <a:ext cx="70248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4000" b="0" i="0" u="none" strike="noStrike" cap="none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Wind power benefits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9274" y="1143150"/>
            <a:ext cx="8278090" cy="263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47687" marR="0" lvl="0" indent="-42068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1" i="0" u="none" strike="noStrike" cap="none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Wind produces no emissions once installed  </a:t>
            </a:r>
          </a:p>
          <a:p>
            <a:pPr marL="547687" marR="0" lvl="0" indent="-420687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1" i="0" u="none" strike="noStrike" cap="none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It prevents the release of CO</a:t>
            </a:r>
            <a:r>
              <a:rPr lang="en" sz="2400" b="1" i="0" u="none" strike="noStrike" cap="none" baseline="-25000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</a:p>
          <a:p>
            <a:pPr marL="547687" marR="0" lvl="0" indent="-420687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1" i="0" u="none" strike="noStrike" cap="none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It is more efficient than conventional power sources  </a:t>
            </a:r>
          </a:p>
          <a:p>
            <a:pPr marL="547687" marR="0" lvl="0" indent="-420687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1" i="0" u="none" strike="noStrike" cap="none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Turbines also use less water than conventional power plants  </a:t>
            </a:r>
          </a:p>
          <a:p>
            <a:pPr marL="547687" marR="0" lvl="0" indent="-420687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1" i="0" u="none" strike="noStrike" cap="none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Farmers and ranchers can lease their land 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1" i="0" u="none" strike="noStrike" cap="none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Produces extra revenue 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1" i="0" u="none" strike="noStrike" cap="none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Landowners can still use their land for other uses</a:t>
            </a:r>
          </a:p>
          <a:p>
            <a:pPr marL="547687" marR="0" lvl="0" indent="-420687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1" i="0" u="none" strike="noStrike" cap="none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Advancing technology is also driving down the cost of wind farm construction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365" y="561110"/>
            <a:ext cx="7689272" cy="4094018"/>
          </a:xfrm>
          <a:prstGeom prst="rect">
            <a:avLst/>
          </a:prstGeom>
          <a:blipFill dpi="0" rotWithShape="1">
            <a:blip r:embed="rId3">
              <a:alphaModFix amt="1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51100" y="-201661"/>
            <a:ext cx="70248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4000" i="0" u="none" strike="noStrike" cap="none" dirty="0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Wind power </a:t>
            </a:r>
            <a:r>
              <a:rPr lang="en" dirty="0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drawbacks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8491" y="990600"/>
            <a:ext cx="8820873" cy="45235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641350" marR="0" lvl="0" indent="-5143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+mj-lt"/>
              <a:buAutoNum type="arabicPeriod"/>
            </a:pPr>
            <a:r>
              <a:rPr lang="en" sz="2800" i="0" u="none" strike="noStrike" cap="none" dirty="0">
                <a:solidFill>
                  <a:schemeClr val="tx1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We have no control over when wind will </a:t>
            </a:r>
            <a:r>
              <a:rPr lang="en" sz="2800" i="0" u="none" strike="noStrike" cap="none" dirty="0" smtClean="0">
                <a:solidFill>
                  <a:schemeClr val="tx1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occur </a:t>
            </a:r>
            <a:endParaRPr lang="en" sz="2800" i="0" u="none" strike="noStrike" cap="none" dirty="0">
              <a:solidFill>
                <a:schemeClr val="tx1"/>
              </a:solidFill>
              <a:latin typeface="Myanmar Text" panose="020B0502040204020203" pitchFamily="34" charset="0"/>
              <a:ea typeface="Questrial"/>
              <a:cs typeface="Myanmar Text" panose="020B0502040204020203" pitchFamily="34" charset="0"/>
              <a:sym typeface="Questrial"/>
            </a:endParaRPr>
          </a:p>
          <a:p>
            <a:pPr marL="641350" marR="0" lvl="0" indent="-5143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+mj-lt"/>
              <a:buAutoNum type="arabicPeriod"/>
            </a:pPr>
            <a:r>
              <a:rPr lang="en" sz="2800" i="0" u="none" strike="noStrike" cap="none" dirty="0">
                <a:solidFill>
                  <a:schemeClr val="tx1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Good wind sources are not always near </a:t>
            </a:r>
            <a:r>
              <a:rPr lang="en" sz="2800" i="0" u="none" strike="noStrike" cap="none" dirty="0" smtClean="0">
                <a:solidFill>
                  <a:schemeClr val="tx1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population </a:t>
            </a:r>
            <a:r>
              <a:rPr lang="en" sz="2800" i="0" u="none" strike="noStrike" cap="none" dirty="0">
                <a:solidFill>
                  <a:schemeClr val="tx1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centers that need energy  </a:t>
            </a:r>
          </a:p>
          <a:p>
            <a:pPr marL="641350" marR="0" lvl="0" indent="-5143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+mj-lt"/>
              <a:buAutoNum type="arabicPeriod"/>
            </a:pPr>
            <a:r>
              <a:rPr lang="en" sz="2800" i="0" u="none" strike="noStrike" cap="none" dirty="0">
                <a:solidFill>
                  <a:schemeClr val="tx1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When wind farms are proposed near population centers, local residents often oppose them  </a:t>
            </a:r>
          </a:p>
          <a:p>
            <a:pPr marL="641350" marR="0" lvl="0" indent="-5143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+mj-lt"/>
              <a:buAutoNum type="arabicPeriod"/>
            </a:pPr>
            <a:r>
              <a:rPr lang="en" sz="2800" i="0" u="none" strike="noStrike" cap="none" dirty="0">
                <a:solidFill>
                  <a:schemeClr val="tx1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Wind turbines also pose a threat to birds and bats, which can be killed when they fly into rotating blades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0" y="400050"/>
            <a:ext cx="8915400" cy="357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" sz="2000" b="0" i="1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Wind's capacity to generate power varies according to wind speed</a:t>
            </a:r>
            <a:r>
              <a:rPr lang="en"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</p:txBody>
      </p:sp>
      <p:pic>
        <p:nvPicPr>
          <p:cNvPr id="100" name="Shape 100" descr="21_14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50" y="934275"/>
            <a:ext cx="4572000" cy="25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 descr="21_14b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7200" y="2389584"/>
            <a:ext cx="4876800" cy="2753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195" y="708172"/>
            <a:ext cx="5385703" cy="3030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90439" y="425586"/>
            <a:ext cx="7772400" cy="40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4000" b="0" i="0" u="none" strike="noStrike" cap="none" dirty="0">
                <a:solidFill>
                  <a:schemeClr val="accent1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Geothermal energy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81000" y="708172"/>
            <a:ext cx="3837709" cy="401622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0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Renewable energy that does not originate from the Sun</a:t>
            </a:r>
          </a:p>
          <a:p>
            <a:pPr marL="639762" marR="0" lvl="1" indent="-2841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0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It is generated </a:t>
            </a:r>
            <a:r>
              <a:rPr lang="en" sz="2000" dirty="0"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using heat from within the Earth</a:t>
            </a:r>
          </a:p>
          <a:p>
            <a:pPr marL="639762" marR="0" lvl="1" indent="-2841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0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This heat rises through magma, fissures, and cracks</a:t>
            </a:r>
          </a:p>
          <a:p>
            <a:pPr marL="342900" marR="0" lvl="0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0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Geothermal power plants use heated water and steam for direct heating and generating electricity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 descr="21_15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54" y="680605"/>
            <a:ext cx="9144000" cy="3573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v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2587</TotalTime>
  <Words>801</Words>
  <Application>Microsoft Office PowerPoint</Application>
  <PresentationFormat>On-screen Show (16:9)</PresentationFormat>
  <Paragraphs>86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Museo For Dell</vt:lpstr>
      <vt:lpstr>Noto Symbol</vt:lpstr>
      <vt:lpstr>Myanmar Text</vt:lpstr>
      <vt:lpstr>Trebuchet MS</vt:lpstr>
      <vt:lpstr>Arial</vt:lpstr>
      <vt:lpstr>Questrial</vt:lpstr>
      <vt:lpstr>Wave</vt:lpstr>
      <vt:lpstr>Wind Energy</vt:lpstr>
      <vt:lpstr>Modern wind turbines</vt:lpstr>
      <vt:lpstr>Wind farms</vt:lpstr>
      <vt:lpstr>Offshore sites can be promising</vt:lpstr>
      <vt:lpstr>Wind power benefits</vt:lpstr>
      <vt:lpstr>Wind power drawbacks</vt:lpstr>
      <vt:lpstr>PowerPoint Presentation</vt:lpstr>
      <vt:lpstr>Geothermal energy</vt:lpstr>
      <vt:lpstr>PowerPoint Presentation</vt:lpstr>
      <vt:lpstr>Renewable in principle…..</vt:lpstr>
      <vt:lpstr>Produces heat and electricity</vt:lpstr>
      <vt:lpstr>Geothermal energy in the U.S. west</vt:lpstr>
      <vt:lpstr>Benefits and Limits</vt:lpstr>
      <vt:lpstr>Producing Hydrogen</vt:lpstr>
      <vt:lpstr>Other ways of obtaining hydrogen</vt:lpstr>
      <vt:lpstr>PowerPoint Presentation</vt:lpstr>
      <vt:lpstr>A hydrogen economy </vt:lpstr>
      <vt:lpstr>Fuel cells produce electricity</vt:lpstr>
      <vt:lpstr>Energy based on hydrogen</vt:lpstr>
      <vt:lpstr>A hydrogen-fueled bus</vt:lpstr>
      <vt:lpstr>Hydrogen and fuel cells benefits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 Energy</dc:title>
  <dc:creator>COLLIER, RANDI</dc:creator>
  <cp:lastModifiedBy>COLLIER, RANDI</cp:lastModifiedBy>
  <cp:revision>16</cp:revision>
  <cp:lastPrinted>2018-11-01T11:35:43Z</cp:lastPrinted>
  <dcterms:modified xsi:type="dcterms:W3CDTF">2018-11-01T18:04:06Z</dcterms:modified>
</cp:coreProperties>
</file>